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257" r:id="rId3"/>
    <p:sldId id="258" r:id="rId4"/>
    <p:sldId id="259" r:id="rId5"/>
    <p:sldId id="304" r:id="rId6"/>
    <p:sldId id="276" r:id="rId7"/>
    <p:sldId id="260" r:id="rId8"/>
    <p:sldId id="261" r:id="rId9"/>
    <p:sldId id="262" r:id="rId10"/>
    <p:sldId id="264" r:id="rId11"/>
    <p:sldId id="265" r:id="rId12"/>
    <p:sldId id="266" r:id="rId13"/>
    <p:sldId id="267" r:id="rId14"/>
    <p:sldId id="268" r:id="rId15"/>
    <p:sldId id="277" r:id="rId16"/>
    <p:sldId id="270" r:id="rId17"/>
    <p:sldId id="271" r:id="rId18"/>
    <p:sldId id="272" r:id="rId19"/>
    <p:sldId id="273" r:id="rId20"/>
    <p:sldId id="274"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20" r:id="rId49"/>
    <p:sldId id="269" r:id="rId5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FD4"/>
    <a:srgbClr val="4156A6"/>
    <a:srgbClr val="6C0E10"/>
    <a:srgbClr val="B4181C"/>
    <a:srgbClr val="F0586D"/>
    <a:srgbClr val="F58B9A"/>
    <a:srgbClr val="006358"/>
    <a:srgbClr val="009A88"/>
    <a:srgbClr val="F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06" autoAdjust="0"/>
    <p:restoredTop sz="94660"/>
  </p:normalViewPr>
  <p:slideViewPr>
    <p:cSldViewPr snapToGrid="0" showGuides="1">
      <p:cViewPr varScale="1">
        <p:scale>
          <a:sx n="86" d="100"/>
          <a:sy n="86" d="100"/>
        </p:scale>
        <p:origin x="672" y="29"/>
      </p:cViewPr>
      <p:guideLst>
        <p:guide orient="horz" pos="2160"/>
        <p:guide pos="3840"/>
        <p:guide pos="551"/>
      </p:guideLst>
    </p:cSldViewPr>
  </p:slideViewPr>
  <p:notesTextViewPr>
    <p:cViewPr>
      <p:scale>
        <a:sx n="1" d="1"/>
        <a:sy n="1" d="1"/>
      </p:scale>
      <p:origin x="0" y="0"/>
    </p:cViewPr>
  </p:notesTextViewPr>
  <p:notesViewPr>
    <p:cSldViewPr snapToGrid="0">
      <p:cViewPr varScale="1">
        <p:scale>
          <a:sx n="48" d="100"/>
          <a:sy n="48" d="100"/>
        </p:scale>
        <p:origin x="275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A6B383D-3BD6-03C1-A9FE-C10529FA5C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7232AF29-6208-75BC-F575-B2F9C2556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623630-E69F-464D-B98C-A307C57C9FE4}" type="datetimeFigureOut">
              <a:rPr lang="es-PE" smtClean="0"/>
              <a:t>17/03/2024</a:t>
            </a:fld>
            <a:endParaRPr lang="es-PE"/>
          </a:p>
        </p:txBody>
      </p:sp>
      <p:sp>
        <p:nvSpPr>
          <p:cNvPr id="4" name="Marcador de pie de página 3">
            <a:extLst>
              <a:ext uri="{FF2B5EF4-FFF2-40B4-BE49-F238E27FC236}">
                <a16:creationId xmlns:a16="http://schemas.microsoft.com/office/drawing/2014/main" id="{A8A8A16E-B2E8-89C7-B266-2FBE8AA9B2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00F396DC-40CC-4E40-EB42-B8FAC980B5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88D8CE-E466-4D69-8A3F-A70BA3AFF8DF}" type="slidenum">
              <a:rPr lang="es-PE" smtClean="0"/>
              <a:t>‹Nº›</a:t>
            </a:fld>
            <a:endParaRPr lang="es-PE"/>
          </a:p>
        </p:txBody>
      </p:sp>
    </p:spTree>
    <p:extLst>
      <p:ext uri="{BB962C8B-B14F-4D97-AF65-F5344CB8AC3E}">
        <p14:creationId xmlns:p14="http://schemas.microsoft.com/office/powerpoint/2010/main" val="4066822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C05B4-4EE8-42F6-8043-ADEAA8103623}" type="datetimeFigureOut">
              <a:rPr lang="es-PE" smtClean="0"/>
              <a:t>17/03/2024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928F8-7A29-4960-A090-073A15546F4E}" type="slidenum">
              <a:rPr lang="es-PE" smtClean="0"/>
              <a:t>‹Nº›</a:t>
            </a:fld>
            <a:endParaRPr lang="es-PE"/>
          </a:p>
        </p:txBody>
      </p:sp>
    </p:spTree>
    <p:extLst>
      <p:ext uri="{BB962C8B-B14F-4D97-AF65-F5344CB8AC3E}">
        <p14:creationId xmlns:p14="http://schemas.microsoft.com/office/powerpoint/2010/main" val="165592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8" name="Google Shape;248;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1" name="Google Shape;261;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4" name="Google Shape;274;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6" name="Google Shape;286;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0" name="Google Shape;300;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9" name="Google Shape;319;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8" name="Google Shape;338;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80" name="Google Shape;380;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87" name="Google Shape;387;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94" name="Google Shape;394;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7" name="Google Shape;127;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1" name="Google Shape;401;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8" name="Google Shape;408;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15" name="Google Shape;415;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22" name="Google Shape;422;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29" name="Google Shape;429;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36" name="Google Shape;436;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3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43" name="Google Shape;443;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50" name="Google Shape;450;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3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57" name="Google Shape;457;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64" name="Google Shape;464;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6" name="Google Shape;186;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71" name="Google Shape;471;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78" name="Google Shape;478;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3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85" name="Google Shape;485;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3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92" name="Google Shape;492;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3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99" name="Google Shape;499;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3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06" name="Google Shape;506;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4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02" name="Google Shape;702;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4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09" name="Google Shape;709;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4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16" name="Google Shape;716;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4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23" name="Google Shape;723;p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3" name="Google Shape;193;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31" name="Google Shape;731;p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4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39" name="Google Shape;739;p4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7" name="Google Shape;207;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5" name="Google Shape;215;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7" name="Google Shape;227;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4" name="Google Shape;234;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1" name="Google Shape;241;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Un par de personas de pie&#10;&#10;Descripción generada automáticamente con confianza baja">
            <a:extLst>
              <a:ext uri="{FF2B5EF4-FFF2-40B4-BE49-F238E27FC236}">
                <a16:creationId xmlns:a16="http://schemas.microsoft.com/office/drawing/2014/main" id="{5FDE1A14-B94D-0560-965F-DFDDDFE78E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18" name="Grupo 17">
            <a:extLst>
              <a:ext uri="{FF2B5EF4-FFF2-40B4-BE49-F238E27FC236}">
                <a16:creationId xmlns:a16="http://schemas.microsoft.com/office/drawing/2014/main" id="{E2760872-0584-24E8-6C5F-A4192C69084A}"/>
              </a:ext>
            </a:extLst>
          </p:cNvPr>
          <p:cNvGrpSpPr/>
          <p:nvPr userDrawn="1"/>
        </p:nvGrpSpPr>
        <p:grpSpPr>
          <a:xfrm>
            <a:off x="-71021" y="-57592"/>
            <a:ext cx="12306309" cy="6973185"/>
            <a:chOff x="-71021" y="-57592"/>
            <a:chExt cx="12306309" cy="6973185"/>
          </a:xfrm>
          <a:solidFill>
            <a:srgbClr val="6C0E10"/>
          </a:solidFill>
        </p:grpSpPr>
        <p:sp>
          <p:nvSpPr>
            <p:cNvPr id="9" name="Rectángulo 8">
              <a:extLst>
                <a:ext uri="{FF2B5EF4-FFF2-40B4-BE49-F238E27FC236}">
                  <a16:creationId xmlns:a16="http://schemas.microsoft.com/office/drawing/2014/main" id="{3C50B447-F88C-5209-25D9-177EF1399B71}"/>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7" name="Grupo 16">
              <a:extLst>
                <a:ext uri="{FF2B5EF4-FFF2-40B4-BE49-F238E27FC236}">
                  <a16:creationId xmlns:a16="http://schemas.microsoft.com/office/drawing/2014/main" id="{17EF3EE9-2C19-C48C-CA39-61EACA844BE2}"/>
                </a:ext>
              </a:extLst>
            </p:cNvPr>
            <p:cNvGrpSpPr/>
            <p:nvPr userDrawn="1"/>
          </p:nvGrpSpPr>
          <p:grpSpPr>
            <a:xfrm>
              <a:off x="11556400" y="-57592"/>
              <a:ext cx="678888" cy="6973185"/>
              <a:chOff x="11556400" y="-3"/>
              <a:chExt cx="678888" cy="6973185"/>
            </a:xfrm>
            <a:grpFill/>
          </p:grpSpPr>
          <p:sp>
            <p:nvSpPr>
              <p:cNvPr id="12" name="Rectángulo 11">
                <a:extLst>
                  <a:ext uri="{FF2B5EF4-FFF2-40B4-BE49-F238E27FC236}">
                    <a16:creationId xmlns:a16="http://schemas.microsoft.com/office/drawing/2014/main" id="{75357E8B-B099-51B9-D18D-BAA93B46A25F}"/>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3A6AD8D2-94C0-73F1-D62E-CCE0581FFFF3}"/>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C998CEE4-FB88-4A43-79F4-7F2CFAC01696}"/>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697EA2D1-5D90-48EC-3DD7-69DAC825A689}"/>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CB7EB6E-2F09-D346-6FB7-C86780B2ADBB}"/>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935957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C5A9A0A-1FC5-B2E2-9E98-1A2D7E8F97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18"/>
          <a:stretch/>
        </p:blipFill>
        <p:spPr>
          <a:xfrm>
            <a:off x="6948489" y="-83671"/>
            <a:ext cx="6124574" cy="7005637"/>
          </a:xfrm>
          <a:prstGeom prst="rect">
            <a:avLst/>
          </a:prstGeom>
        </p:spPr>
      </p:pic>
      <p:sp>
        <p:nvSpPr>
          <p:cNvPr id="2" name="Rectángulo 1">
            <a:extLst>
              <a:ext uri="{FF2B5EF4-FFF2-40B4-BE49-F238E27FC236}">
                <a16:creationId xmlns:a16="http://schemas.microsoft.com/office/drawing/2014/main" id="{5D476FE2-4188-5D0D-D784-64A579FA4759}"/>
              </a:ext>
            </a:extLst>
          </p:cNvPr>
          <p:cNvSpPr/>
          <p:nvPr userDrawn="1"/>
        </p:nvSpPr>
        <p:spPr>
          <a:xfrm>
            <a:off x="-114299" y="-63965"/>
            <a:ext cx="721518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3" name="Rectángulo 12">
            <a:extLst>
              <a:ext uri="{FF2B5EF4-FFF2-40B4-BE49-F238E27FC236}">
                <a16:creationId xmlns:a16="http://schemas.microsoft.com/office/drawing/2014/main" id="{55CD6869-D003-FAA9-A941-2B919DC836BA}"/>
              </a:ext>
            </a:extLst>
          </p:cNvPr>
          <p:cNvSpPr/>
          <p:nvPr userDrawn="1"/>
        </p:nvSpPr>
        <p:spPr>
          <a:xfrm>
            <a:off x="-114299" y="802812"/>
            <a:ext cx="5686424" cy="13831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7" name="CuadroTexto 16">
            <a:extLst>
              <a:ext uri="{FF2B5EF4-FFF2-40B4-BE49-F238E27FC236}">
                <a16:creationId xmlns:a16="http://schemas.microsoft.com/office/drawing/2014/main" id="{2EE426E5-31ED-C6A7-D575-2265253FE473}"/>
              </a:ext>
            </a:extLst>
          </p:cNvPr>
          <p:cNvSpPr txBox="1"/>
          <p:nvPr userDrawn="1"/>
        </p:nvSpPr>
        <p:spPr>
          <a:xfrm>
            <a:off x="1393031" y="1021556"/>
            <a:ext cx="3679031" cy="584775"/>
          </a:xfrm>
          <a:prstGeom prst="rect">
            <a:avLst/>
          </a:prstGeom>
          <a:noFill/>
        </p:spPr>
        <p:txBody>
          <a:bodyPr wrap="square" rtlCol="0">
            <a:spAutoFit/>
          </a:bodyPr>
          <a:lstStyle/>
          <a:p>
            <a:r>
              <a:rPr lang="es-ES_tradnl" sz="3200" b="1" dirty="0">
                <a:solidFill>
                  <a:srgbClr val="002060"/>
                </a:solidFill>
                <a:latin typeface="Roboto" panose="02000000000000000000" pitchFamily="2" charset="0"/>
                <a:ea typeface="Roboto" panose="02000000000000000000" pitchFamily="2" charset="0"/>
              </a:rPr>
              <a:t>Autoevaluación</a:t>
            </a:r>
          </a:p>
        </p:txBody>
      </p:sp>
      <p:sp>
        <p:nvSpPr>
          <p:cNvPr id="18" name="CuadroTexto 17">
            <a:extLst>
              <a:ext uri="{FF2B5EF4-FFF2-40B4-BE49-F238E27FC236}">
                <a16:creationId xmlns:a16="http://schemas.microsoft.com/office/drawing/2014/main" id="{E2381233-54FE-FAAE-BA32-5B2CACC6EC2F}"/>
              </a:ext>
            </a:extLst>
          </p:cNvPr>
          <p:cNvSpPr txBox="1"/>
          <p:nvPr userDrawn="1"/>
        </p:nvSpPr>
        <p:spPr>
          <a:xfrm>
            <a:off x="1393030" y="1489823"/>
            <a:ext cx="3679031" cy="430887"/>
          </a:xfrm>
          <a:prstGeom prst="rect">
            <a:avLst/>
          </a:prstGeom>
          <a:noFill/>
        </p:spPr>
        <p:txBody>
          <a:bodyPr wrap="square" rtlCol="0">
            <a:spAutoFit/>
          </a:bodyPr>
          <a:lstStyle/>
          <a:p>
            <a:r>
              <a:rPr lang="es-ES_tradnl" sz="2200" b="0" dirty="0">
                <a:solidFill>
                  <a:srgbClr val="002060"/>
                </a:solidFill>
                <a:latin typeface="Roboto" panose="02000000000000000000" pitchFamily="2" charset="0"/>
                <a:ea typeface="Roboto" panose="02000000000000000000" pitchFamily="2" charset="0"/>
              </a:rPr>
              <a:t>¡Vamos por más logros!</a:t>
            </a:r>
          </a:p>
        </p:txBody>
      </p:sp>
      <p:sp>
        <p:nvSpPr>
          <p:cNvPr id="19" name="CuadroTexto 18">
            <a:extLst>
              <a:ext uri="{FF2B5EF4-FFF2-40B4-BE49-F238E27FC236}">
                <a16:creationId xmlns:a16="http://schemas.microsoft.com/office/drawing/2014/main" id="{0E96EE9F-5874-906F-A708-3714E44FF7CD}"/>
              </a:ext>
            </a:extLst>
          </p:cNvPr>
          <p:cNvSpPr txBox="1"/>
          <p:nvPr userDrawn="1"/>
        </p:nvSpPr>
        <p:spPr>
          <a:xfrm>
            <a:off x="1543050" y="3429000"/>
            <a:ext cx="4552950" cy="769441"/>
          </a:xfrm>
          <a:prstGeom prst="rect">
            <a:avLst/>
          </a:prstGeom>
          <a:noFill/>
        </p:spPr>
        <p:txBody>
          <a:bodyPr wrap="square" rtlCol="0">
            <a:spAutoFit/>
          </a:bodyPr>
          <a:lstStyle/>
          <a:p>
            <a:pPr algn="ctr"/>
            <a:r>
              <a:rPr lang="es-ES_tradnl" sz="4400" b="1" dirty="0">
                <a:solidFill>
                  <a:schemeClr val="bg1"/>
                </a:solidFill>
                <a:latin typeface="Roboto" panose="02000000000000000000" pitchFamily="2" charset="0"/>
                <a:ea typeface="Roboto" panose="02000000000000000000" pitchFamily="2" charset="0"/>
              </a:rPr>
              <a:t>¡Felicitaciones!</a:t>
            </a:r>
          </a:p>
        </p:txBody>
      </p:sp>
      <p:sp>
        <p:nvSpPr>
          <p:cNvPr id="20" name="CuadroTexto 19">
            <a:extLst>
              <a:ext uri="{FF2B5EF4-FFF2-40B4-BE49-F238E27FC236}">
                <a16:creationId xmlns:a16="http://schemas.microsoft.com/office/drawing/2014/main" id="{86101B9E-D797-655C-865D-C1C7C3D15BA2}"/>
              </a:ext>
            </a:extLst>
          </p:cNvPr>
          <p:cNvSpPr txBox="1"/>
          <p:nvPr userDrawn="1"/>
        </p:nvSpPr>
        <p:spPr>
          <a:xfrm>
            <a:off x="1543051" y="4198441"/>
            <a:ext cx="4552950" cy="430887"/>
          </a:xfrm>
          <a:prstGeom prst="rect">
            <a:avLst/>
          </a:prstGeom>
          <a:noFill/>
        </p:spPr>
        <p:txBody>
          <a:bodyPr wrap="square" rtlCol="0">
            <a:spAutoFit/>
          </a:bodyPr>
          <a:lstStyle/>
          <a:p>
            <a:pPr algn="ctr"/>
            <a:r>
              <a:rPr lang="es-ES_tradnl" sz="2200" b="0" dirty="0">
                <a:solidFill>
                  <a:schemeClr val="bg1"/>
                </a:solidFill>
                <a:latin typeface="Roboto" panose="02000000000000000000" pitchFamily="2" charset="0"/>
                <a:ea typeface="Roboto" panose="02000000000000000000" pitchFamily="2" charset="0"/>
              </a:rPr>
              <a:t>Ha concluido la autoevaluación</a:t>
            </a:r>
          </a:p>
        </p:txBody>
      </p:sp>
    </p:spTree>
    <p:extLst>
      <p:ext uri="{BB962C8B-B14F-4D97-AF65-F5344CB8AC3E}">
        <p14:creationId xmlns:p14="http://schemas.microsoft.com/office/powerpoint/2010/main" val="416247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y texto vertical">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F93ECB-6C4B-596B-90E1-ED63725EC2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190"/>
          <a:stretch/>
        </p:blipFill>
        <p:spPr>
          <a:xfrm>
            <a:off x="4972054" y="-95948"/>
            <a:ext cx="7318757" cy="699140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Conclusiones</a:t>
            </a:r>
          </a:p>
        </p:txBody>
      </p:sp>
    </p:spTree>
    <p:extLst>
      <p:ext uri="{BB962C8B-B14F-4D97-AF65-F5344CB8AC3E}">
        <p14:creationId xmlns:p14="http://schemas.microsoft.com/office/powerpoint/2010/main" val="1873447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06E95BF-93DC-3EF1-1B9C-7EEA29B44D85}"/>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10058400" y="-78251"/>
            <a:ext cx="2186362" cy="7000217"/>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38273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ítulo y texto vertical">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6DE84E-2664-8E01-C118-44E8E587E5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735" r="16265"/>
          <a:stretch/>
        </p:blipFill>
        <p:spPr>
          <a:xfrm>
            <a:off x="7658098" y="-93210"/>
            <a:ext cx="4743450" cy="701758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Referencias</a:t>
            </a:r>
          </a:p>
        </p:txBody>
      </p:sp>
    </p:spTree>
    <p:extLst>
      <p:ext uri="{BB962C8B-B14F-4D97-AF65-F5344CB8AC3E}">
        <p14:creationId xmlns:p14="http://schemas.microsoft.com/office/powerpoint/2010/main" val="133267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44B6794-414E-2253-4C1B-48333B9E7AA0}"/>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pic>
        <p:nvPicPr>
          <p:cNvPr id="4" name="Imagen 3">
            <a:extLst>
              <a:ext uri="{FF2B5EF4-FFF2-40B4-BE49-F238E27FC236}">
                <a16:creationId xmlns:a16="http://schemas.microsoft.com/office/drawing/2014/main" id="{55C9B707-408F-0C13-0BC1-7A7093D326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57"/>
          <a:stretch/>
        </p:blipFill>
        <p:spPr>
          <a:xfrm>
            <a:off x="4330747" y="2876550"/>
            <a:ext cx="3530506" cy="1104900"/>
          </a:xfrm>
          <a:prstGeom prst="rect">
            <a:avLst/>
          </a:prstGeom>
        </p:spPr>
      </p:pic>
      <p:grpSp>
        <p:nvGrpSpPr>
          <p:cNvPr id="5" name="Grupo 4">
            <a:extLst>
              <a:ext uri="{FF2B5EF4-FFF2-40B4-BE49-F238E27FC236}">
                <a16:creationId xmlns:a16="http://schemas.microsoft.com/office/drawing/2014/main" id="{113E9B06-E72F-1F9A-11DC-89B44829E390}"/>
              </a:ext>
            </a:extLst>
          </p:cNvPr>
          <p:cNvGrpSpPr/>
          <p:nvPr userDrawn="1"/>
        </p:nvGrpSpPr>
        <p:grpSpPr>
          <a:xfrm>
            <a:off x="10544174" y="6357938"/>
            <a:ext cx="1700587" cy="564028"/>
            <a:chOff x="9705226" y="6414247"/>
            <a:chExt cx="2396658" cy="507718"/>
          </a:xfrm>
          <a:solidFill>
            <a:schemeClr val="bg1"/>
          </a:solidFill>
        </p:grpSpPr>
        <p:sp>
          <p:nvSpPr>
            <p:cNvPr id="6" name="Rectángulo 5">
              <a:extLst>
                <a:ext uri="{FF2B5EF4-FFF2-40B4-BE49-F238E27FC236}">
                  <a16:creationId xmlns:a16="http://schemas.microsoft.com/office/drawing/2014/main" id="{201631D5-BB3E-5BD4-FA26-B6A8D800E91A}"/>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1A41A349-D069-3DAD-4A11-01C3A4A5C11E}"/>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16B3DFBB-1100-4064-6CF7-9C51D834D31A}"/>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22757D2-FF2E-0D7C-2E7A-F4EEFBA8DB2F}"/>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C0E02B90-D9C6-73CB-C6C3-FAC0D726508B}"/>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9EF4129-E3C5-65E0-B742-14449AE79BB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E69A1E9A-8F6A-E964-6751-04139D3BA2CE}"/>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CB587F22-495D-D831-9B0C-A269A6F2EFB8}"/>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B6AF53D2-D333-BDD8-FAC5-CB244101687E}"/>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40EF9CED-C766-7995-70A6-14722199FC61}"/>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67877334-2668-A297-0D42-56B481A04A3D}"/>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0F179C78-4831-03E7-11A4-3B0D8053AC63}"/>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0778F89F-2ED2-C4C8-63FC-A36EF60D189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7F0DCC89-35F9-F8DA-CB5C-A856E919330F}"/>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grpSp>
        <p:nvGrpSpPr>
          <p:cNvPr id="21" name="Grupo 20">
            <a:extLst>
              <a:ext uri="{FF2B5EF4-FFF2-40B4-BE49-F238E27FC236}">
                <a16:creationId xmlns:a16="http://schemas.microsoft.com/office/drawing/2014/main" id="{E56C6BE9-1907-F2ED-36C6-635ED9AF4C45}"/>
              </a:ext>
            </a:extLst>
          </p:cNvPr>
          <p:cNvGrpSpPr/>
          <p:nvPr userDrawn="1"/>
        </p:nvGrpSpPr>
        <p:grpSpPr>
          <a:xfrm flipH="1" flipV="1">
            <a:off x="-142875" y="-63965"/>
            <a:ext cx="1700587" cy="564028"/>
            <a:chOff x="9705226" y="6414247"/>
            <a:chExt cx="2396658" cy="507718"/>
          </a:xfrm>
          <a:solidFill>
            <a:schemeClr val="bg1"/>
          </a:solidFill>
        </p:grpSpPr>
        <p:sp>
          <p:nvSpPr>
            <p:cNvPr id="22" name="Rectángulo 21">
              <a:extLst>
                <a:ext uri="{FF2B5EF4-FFF2-40B4-BE49-F238E27FC236}">
                  <a16:creationId xmlns:a16="http://schemas.microsoft.com/office/drawing/2014/main" id="{45B633CA-7337-487C-5D09-3F4D352C1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59B30706-D988-0920-4364-0FACF75F5F37}"/>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232D1086-AE74-0406-2AC0-E828A7D9848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B8FFCED-8F69-26B3-891D-4FC820F881CA}"/>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EA32DF48-EB7F-6D93-0C0E-2CE8A5231C22}"/>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Rectángulo 26">
              <a:extLst>
                <a:ext uri="{FF2B5EF4-FFF2-40B4-BE49-F238E27FC236}">
                  <a16:creationId xmlns:a16="http://schemas.microsoft.com/office/drawing/2014/main" id="{98AA0BAD-2FED-B358-AE93-A96452DA2828}"/>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Rectángulo 27">
              <a:extLst>
                <a:ext uri="{FF2B5EF4-FFF2-40B4-BE49-F238E27FC236}">
                  <a16:creationId xmlns:a16="http://schemas.microsoft.com/office/drawing/2014/main" id="{02A74291-083B-B80F-76F7-66E76557796A}"/>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Rectángulo 28">
              <a:extLst>
                <a:ext uri="{FF2B5EF4-FFF2-40B4-BE49-F238E27FC236}">
                  <a16:creationId xmlns:a16="http://schemas.microsoft.com/office/drawing/2014/main" id="{C9C53CDF-817C-7319-6540-5450256A7A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Rectángulo 29">
              <a:extLst>
                <a:ext uri="{FF2B5EF4-FFF2-40B4-BE49-F238E27FC236}">
                  <a16:creationId xmlns:a16="http://schemas.microsoft.com/office/drawing/2014/main" id="{901E8CF6-9677-B7EB-D0CF-E58670156651}"/>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Rectángulo 30">
              <a:extLst>
                <a:ext uri="{FF2B5EF4-FFF2-40B4-BE49-F238E27FC236}">
                  <a16:creationId xmlns:a16="http://schemas.microsoft.com/office/drawing/2014/main" id="{6629851F-2F73-36FE-2DB6-B8496BA14BA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31">
              <a:extLst>
                <a:ext uri="{FF2B5EF4-FFF2-40B4-BE49-F238E27FC236}">
                  <a16:creationId xmlns:a16="http://schemas.microsoft.com/office/drawing/2014/main" id="{EF7159FA-A4A0-B900-BAC1-118FFD956ECA}"/>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Rectángulo 32">
              <a:extLst>
                <a:ext uri="{FF2B5EF4-FFF2-40B4-BE49-F238E27FC236}">
                  <a16:creationId xmlns:a16="http://schemas.microsoft.com/office/drawing/2014/main" id="{183C29BD-9145-FDD0-29F7-95403C6F9BBE}"/>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33">
              <a:extLst>
                <a:ext uri="{FF2B5EF4-FFF2-40B4-BE49-F238E27FC236}">
                  <a16:creationId xmlns:a16="http://schemas.microsoft.com/office/drawing/2014/main" id="{D7D615E7-49DD-2424-6784-40E0BFFA30F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Rectángulo 34">
              <a:extLst>
                <a:ext uri="{FF2B5EF4-FFF2-40B4-BE49-F238E27FC236}">
                  <a16:creationId xmlns:a16="http://schemas.microsoft.com/office/drawing/2014/main" id="{5224C9B4-00D7-0D34-A96C-B039D63B9662}"/>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17271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ntent 1">
  <p:cSld name="One Content 1">
    <p:spTree>
      <p:nvGrpSpPr>
        <p:cNvPr id="1" name="Shape 21"/>
        <p:cNvGrpSpPr/>
        <p:nvPr/>
      </p:nvGrpSpPr>
      <p:grpSpPr>
        <a:xfrm>
          <a:off x="0" y="0"/>
          <a:ext cx="0" cy="0"/>
          <a:chOff x="0" y="0"/>
          <a:chExt cx="0" cy="0"/>
        </a:xfrm>
      </p:grpSpPr>
      <p:pic>
        <p:nvPicPr>
          <p:cNvPr id="10" name="Google Shape;60;p14">
            <a:extLst>
              <a:ext uri="{FF2B5EF4-FFF2-40B4-BE49-F238E27FC236}">
                <a16:creationId xmlns:a16="http://schemas.microsoft.com/office/drawing/2014/main" id="{6928EDFE-1D44-493D-82C8-E1F357C2FC14}"/>
              </a:ext>
            </a:extLst>
          </p:cNvPr>
          <p:cNvPicPr preferRelativeResize="0"/>
          <p:nvPr userDrawn="1"/>
        </p:nvPicPr>
        <p:blipFill rotWithShape="1">
          <a:blip r:embed="rId2">
            <a:alphaModFix/>
          </a:blip>
          <a:srcRect/>
          <a:stretch/>
        </p:blipFill>
        <p:spPr>
          <a:xfrm>
            <a:off x="-2" y="0"/>
            <a:ext cx="12192001" cy="6858000"/>
          </a:xfrm>
          <a:prstGeom prst="rect">
            <a:avLst/>
          </a:prstGeom>
          <a:noFill/>
          <a:ln>
            <a:noFill/>
          </a:ln>
        </p:spPr>
      </p:pic>
      <p:sp>
        <p:nvSpPr>
          <p:cNvPr id="24" name="Google Shape;24;p3"/>
          <p:cNvSpPr txBox="1">
            <a:spLocks noGrp="1"/>
          </p:cNvSpPr>
          <p:nvPr>
            <p:ph type="title"/>
          </p:nvPr>
        </p:nvSpPr>
        <p:spPr>
          <a:xfrm>
            <a:off x="609600" y="1304621"/>
            <a:ext cx="11314128" cy="706308"/>
          </a:xfrm>
          <a:prstGeom prst="rect">
            <a:avLst/>
          </a:prstGeom>
          <a:noFill/>
          <a:ln>
            <a:noFill/>
          </a:ln>
        </p:spPr>
        <p:txBody>
          <a:bodyPr spcFirstLastPara="1" wrap="square" lIns="91425" tIns="0" rIns="91425" bIns="45700" anchor="t" anchorCtr="0">
            <a:noAutofit/>
          </a:bodyPr>
          <a:lstStyle>
            <a:lvl1pPr lvl="0" algn="l">
              <a:lnSpc>
                <a:spcPct val="90000"/>
              </a:lnSpc>
              <a:spcBef>
                <a:spcPts val="0"/>
              </a:spcBef>
              <a:spcAft>
                <a:spcPts val="0"/>
              </a:spcAft>
              <a:buClr>
                <a:schemeClr val="lt1"/>
              </a:buClr>
              <a:buSzPts val="2800"/>
              <a:buFont typeface="Quattrocento Sans"/>
              <a:buNone/>
              <a:defRPr sz="3733"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3"/>
          <p:cNvSpPr txBox="1">
            <a:spLocks noGrp="1"/>
          </p:cNvSpPr>
          <p:nvPr>
            <p:ph type="body" idx="1"/>
          </p:nvPr>
        </p:nvSpPr>
        <p:spPr>
          <a:xfrm>
            <a:off x="609600" y="2147454"/>
            <a:ext cx="10972800" cy="397871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747"/>
              </a:spcBef>
              <a:spcAft>
                <a:spcPts val="0"/>
              </a:spcAft>
              <a:buClr>
                <a:schemeClr val="dk1"/>
              </a:buClr>
              <a:buSzPts val="2800"/>
              <a:buChar char="•"/>
              <a:defRPr/>
            </a:lvl1pPr>
            <a:lvl2pPr marL="914400" lvl="1" indent="-335280" algn="l">
              <a:lnSpc>
                <a:spcPct val="90000"/>
              </a:lnSpc>
              <a:spcBef>
                <a:spcPts val="533"/>
              </a:spcBef>
              <a:spcAft>
                <a:spcPts val="0"/>
              </a:spcAft>
              <a:buClr>
                <a:schemeClr val="dk1"/>
              </a:buClr>
              <a:buSzPts val="1680"/>
              <a:buChar char="o"/>
              <a:defRPr/>
            </a:lvl2pPr>
            <a:lvl3pPr marL="1371600" lvl="2" indent="-355600" algn="l">
              <a:lnSpc>
                <a:spcPct val="90000"/>
              </a:lnSpc>
              <a:spcBef>
                <a:spcPts val="533"/>
              </a:spcBef>
              <a:spcAft>
                <a:spcPts val="0"/>
              </a:spcAft>
              <a:buClr>
                <a:schemeClr val="dk1"/>
              </a:buClr>
              <a:buSzPts val="2000"/>
              <a:buChar char="▪"/>
              <a:defRPr/>
            </a:lvl3pPr>
            <a:lvl4pPr marL="1828800" lvl="3" indent="-330200" algn="l">
              <a:lnSpc>
                <a:spcPct val="90000"/>
              </a:lnSpc>
              <a:spcBef>
                <a:spcPts val="427"/>
              </a:spcBef>
              <a:spcAft>
                <a:spcPts val="0"/>
              </a:spcAft>
              <a:buClr>
                <a:schemeClr val="dk1"/>
              </a:buClr>
              <a:buSzPts val="1600"/>
              <a:buChar char="–"/>
              <a:defRPr/>
            </a:lvl4pPr>
            <a:lvl5pPr marL="2286000" lvl="4" indent="-330200" algn="l">
              <a:lnSpc>
                <a:spcPct val="90000"/>
              </a:lnSpc>
              <a:spcBef>
                <a:spcPts val="427"/>
              </a:spcBef>
              <a:spcAft>
                <a:spcPts val="0"/>
              </a:spcAft>
              <a:buClr>
                <a:schemeClr val="dk1"/>
              </a:buClr>
              <a:buSzPts val="1600"/>
              <a:buChar char="»"/>
              <a:defRPr/>
            </a:lvl5pPr>
            <a:lvl6pPr marL="2743200" lvl="5" indent="-342900" algn="l">
              <a:lnSpc>
                <a:spcPct val="90000"/>
              </a:lnSpc>
              <a:spcBef>
                <a:spcPts val="480"/>
              </a:spcBef>
              <a:spcAft>
                <a:spcPts val="0"/>
              </a:spcAft>
              <a:buClr>
                <a:schemeClr val="dk1"/>
              </a:buClr>
              <a:buSzPts val="1800"/>
              <a:buChar char="•"/>
              <a:defRPr/>
            </a:lvl6pPr>
            <a:lvl7pPr marL="3200400" lvl="6" indent="-342900" algn="l">
              <a:lnSpc>
                <a:spcPct val="90000"/>
              </a:lnSpc>
              <a:spcBef>
                <a:spcPts val="480"/>
              </a:spcBef>
              <a:spcAft>
                <a:spcPts val="0"/>
              </a:spcAft>
              <a:buClr>
                <a:schemeClr val="dk1"/>
              </a:buClr>
              <a:buSzPts val="1800"/>
              <a:buChar char="•"/>
              <a:defRPr/>
            </a:lvl7pPr>
            <a:lvl8pPr marL="3657600" lvl="7" indent="-342900" algn="l">
              <a:lnSpc>
                <a:spcPct val="90000"/>
              </a:lnSpc>
              <a:spcBef>
                <a:spcPts val="480"/>
              </a:spcBef>
              <a:spcAft>
                <a:spcPts val="0"/>
              </a:spcAft>
              <a:buClr>
                <a:schemeClr val="dk1"/>
              </a:buClr>
              <a:buSzPts val="1800"/>
              <a:buChar char="•"/>
              <a:defRPr/>
            </a:lvl8pPr>
            <a:lvl9pPr marL="4114800" lvl="8" indent="-342900" algn="l">
              <a:lnSpc>
                <a:spcPct val="90000"/>
              </a:lnSpc>
              <a:spcBef>
                <a:spcPts val="480"/>
              </a:spcBef>
              <a:spcAft>
                <a:spcPts val="0"/>
              </a:spcAft>
              <a:buClr>
                <a:schemeClr val="dk1"/>
              </a:buClr>
              <a:buSzPts val="1800"/>
              <a:buChar char="•"/>
              <a:defRPr/>
            </a:lvl9pPr>
          </a:lstStyle>
          <a:p>
            <a:endParaRPr dirty="0"/>
          </a:p>
        </p:txBody>
      </p:sp>
      <p:sp>
        <p:nvSpPr>
          <p:cNvPr id="26" name="Google Shape;26;p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 name="Google Shape;27;p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888888"/>
                </a:solidFill>
                <a:latin typeface="Calibri"/>
                <a:ea typeface="Calibri"/>
                <a:cs typeface="Calibri"/>
                <a:sym typeface="Calibri"/>
              </a:defRPr>
            </a:lvl1pPr>
            <a:lvl2pPr marL="0" lvl="1" indent="0" algn="r">
              <a:spcBef>
                <a:spcPts val="0"/>
              </a:spcBef>
              <a:buNone/>
              <a:defRPr sz="1200" b="0">
                <a:solidFill>
                  <a:srgbClr val="888888"/>
                </a:solidFill>
                <a:latin typeface="Calibri"/>
                <a:ea typeface="Calibri"/>
                <a:cs typeface="Calibri"/>
                <a:sym typeface="Calibri"/>
              </a:defRPr>
            </a:lvl2pPr>
            <a:lvl3pPr marL="0" lvl="2" indent="0" algn="r">
              <a:spcBef>
                <a:spcPts val="0"/>
              </a:spcBef>
              <a:buNone/>
              <a:defRPr sz="1200" b="0">
                <a:solidFill>
                  <a:srgbClr val="888888"/>
                </a:solidFill>
                <a:latin typeface="Calibri"/>
                <a:ea typeface="Calibri"/>
                <a:cs typeface="Calibri"/>
                <a:sym typeface="Calibri"/>
              </a:defRPr>
            </a:lvl3pPr>
            <a:lvl4pPr marL="0" lvl="3" indent="0" algn="r">
              <a:spcBef>
                <a:spcPts val="0"/>
              </a:spcBef>
              <a:buNone/>
              <a:defRPr sz="1200" b="0">
                <a:solidFill>
                  <a:srgbClr val="888888"/>
                </a:solidFill>
                <a:latin typeface="Calibri"/>
                <a:ea typeface="Calibri"/>
                <a:cs typeface="Calibri"/>
                <a:sym typeface="Calibri"/>
              </a:defRPr>
            </a:lvl4pPr>
            <a:lvl5pPr marL="0" lvl="4" indent="0" algn="r">
              <a:spcBef>
                <a:spcPts val="0"/>
              </a:spcBef>
              <a:buNone/>
              <a:defRPr sz="1200" b="0">
                <a:solidFill>
                  <a:srgbClr val="888888"/>
                </a:solidFill>
                <a:latin typeface="Calibri"/>
                <a:ea typeface="Calibri"/>
                <a:cs typeface="Calibri"/>
                <a:sym typeface="Calibri"/>
              </a:defRPr>
            </a:lvl5pPr>
            <a:lvl6pPr marL="0" lvl="5" indent="0" algn="r">
              <a:spcBef>
                <a:spcPts val="0"/>
              </a:spcBef>
              <a:buNone/>
              <a:defRPr sz="1200" b="0">
                <a:solidFill>
                  <a:srgbClr val="888888"/>
                </a:solidFill>
                <a:latin typeface="Calibri"/>
                <a:ea typeface="Calibri"/>
                <a:cs typeface="Calibri"/>
                <a:sym typeface="Calibri"/>
              </a:defRPr>
            </a:lvl6pPr>
            <a:lvl7pPr marL="0" lvl="6" indent="0" algn="r">
              <a:spcBef>
                <a:spcPts val="0"/>
              </a:spcBef>
              <a:buNone/>
              <a:defRPr sz="1200" b="0">
                <a:solidFill>
                  <a:srgbClr val="888888"/>
                </a:solidFill>
                <a:latin typeface="Calibri"/>
                <a:ea typeface="Calibri"/>
                <a:cs typeface="Calibri"/>
                <a:sym typeface="Calibri"/>
              </a:defRPr>
            </a:lvl7pPr>
            <a:lvl8pPr marL="0" lvl="7" indent="0" algn="r">
              <a:spcBef>
                <a:spcPts val="0"/>
              </a:spcBef>
              <a:buNone/>
              <a:defRPr sz="1200" b="0">
                <a:solidFill>
                  <a:srgbClr val="888888"/>
                </a:solidFill>
                <a:latin typeface="Calibri"/>
                <a:ea typeface="Calibri"/>
                <a:cs typeface="Calibri"/>
                <a:sym typeface="Calibri"/>
              </a:defRPr>
            </a:lvl8pPr>
            <a:lvl9pPr marL="0" lvl="8" indent="0" algn="r">
              <a:spcBef>
                <a:spcPts val="0"/>
              </a:spcBef>
              <a:buNone/>
              <a:defRPr sz="1200" b="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 name="Google Shape;61;p14">
            <a:extLst>
              <a:ext uri="{FF2B5EF4-FFF2-40B4-BE49-F238E27FC236}">
                <a16:creationId xmlns:a16="http://schemas.microsoft.com/office/drawing/2014/main" id="{51678D1D-FE55-41CF-BC63-87309A7A30AF}"/>
              </a:ext>
            </a:extLst>
          </p:cNvPr>
          <p:cNvSpPr txBox="1"/>
          <p:nvPr userDrawn="1"/>
        </p:nvSpPr>
        <p:spPr>
          <a:xfrm>
            <a:off x="10165200" y="414521"/>
            <a:ext cx="1188600" cy="28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ES_tradnl" sz="1300" b="0" i="0" u="none" strike="noStrike" cap="none" dirty="0">
                <a:solidFill>
                  <a:srgbClr val="1C4587"/>
                </a:solidFill>
                <a:latin typeface="Arial"/>
                <a:ea typeface="Arial"/>
                <a:cs typeface="Arial"/>
                <a:sym typeface="Arial"/>
              </a:rPr>
              <a:t>Ingeniería de Sistemas</a:t>
            </a:r>
            <a:endParaRPr sz="1300" dirty="0">
              <a:solidFill>
                <a:srgbClr val="1C4587"/>
              </a:solidFill>
            </a:endParaRPr>
          </a:p>
        </p:txBody>
      </p:sp>
      <p:sp>
        <p:nvSpPr>
          <p:cNvPr id="12" name="Google Shape;62;p14">
            <a:extLst>
              <a:ext uri="{FF2B5EF4-FFF2-40B4-BE49-F238E27FC236}">
                <a16:creationId xmlns:a16="http://schemas.microsoft.com/office/drawing/2014/main" id="{F756ED5E-40A7-44E3-BFCA-E2085774FEBB}"/>
              </a:ext>
            </a:extLst>
          </p:cNvPr>
          <p:cNvSpPr txBox="1"/>
          <p:nvPr userDrawn="1"/>
        </p:nvSpPr>
        <p:spPr>
          <a:xfrm>
            <a:off x="7506950" y="441521"/>
            <a:ext cx="2137500" cy="22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ES_tradnl" sz="1300" dirty="0">
                <a:solidFill>
                  <a:srgbClr val="1C4587"/>
                </a:solidFill>
              </a:rPr>
              <a:t>Pregrado</a:t>
            </a:r>
            <a:endParaRPr sz="1300" b="0" i="0" u="none" strike="noStrike" cap="none" dirty="0">
              <a:solidFill>
                <a:srgbClr val="1C4587"/>
              </a:solidFill>
              <a:latin typeface="Arial"/>
              <a:ea typeface="Arial"/>
              <a:cs typeface="Arial"/>
              <a:sym typeface="Arial"/>
            </a:endParaRPr>
          </a:p>
        </p:txBody>
      </p:sp>
    </p:spTree>
    <p:extLst>
      <p:ext uri="{BB962C8B-B14F-4D97-AF65-F5344CB8AC3E}">
        <p14:creationId xmlns:p14="http://schemas.microsoft.com/office/powerpoint/2010/main" val="312893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4281B43-CCCD-24DB-6926-6DBE79E78D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248"/>
          <a:stretch/>
        </p:blipFill>
        <p:spPr>
          <a:xfrm>
            <a:off x="20095" y="-140677"/>
            <a:ext cx="12192000" cy="3720932"/>
          </a:xfrm>
          <a:prstGeom prst="rect">
            <a:avLst/>
          </a:prstGeom>
        </p:spPr>
      </p:pic>
      <p:sp>
        <p:nvSpPr>
          <p:cNvPr id="9" name="Rectángulo 8">
            <a:extLst>
              <a:ext uri="{FF2B5EF4-FFF2-40B4-BE49-F238E27FC236}">
                <a16:creationId xmlns:a16="http://schemas.microsoft.com/office/drawing/2014/main" id="{1FD7C5CF-DB38-CD89-C84D-7D46B6EEDF08}"/>
              </a:ext>
            </a:extLst>
          </p:cNvPr>
          <p:cNvSpPr/>
          <p:nvPr userDrawn="1"/>
        </p:nvSpPr>
        <p:spPr>
          <a:xfrm>
            <a:off x="301451" y="3429000"/>
            <a:ext cx="11910644" cy="3486593"/>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0" name="Rectángulo 9">
            <a:extLst>
              <a:ext uri="{FF2B5EF4-FFF2-40B4-BE49-F238E27FC236}">
                <a16:creationId xmlns:a16="http://schemas.microsoft.com/office/drawing/2014/main" id="{B7F7FA98-38BF-B7CB-3CB7-83C408C358F3}"/>
              </a:ext>
            </a:extLst>
          </p:cNvPr>
          <p:cNvSpPr/>
          <p:nvPr userDrawn="1"/>
        </p:nvSpPr>
        <p:spPr>
          <a:xfrm>
            <a:off x="0" y="-140679"/>
            <a:ext cx="301451" cy="356968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EAFD63A2-43AB-A7C5-CEE8-DEED2BA91FE4}"/>
              </a:ext>
            </a:extLst>
          </p:cNvPr>
          <p:cNvSpPr/>
          <p:nvPr userDrawn="1"/>
        </p:nvSpPr>
        <p:spPr>
          <a:xfrm>
            <a:off x="-1" y="3428998"/>
            <a:ext cx="301451" cy="34865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83272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4C530B-2446-18A1-9EDF-EAE9500A24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803" r="34413"/>
          <a:stretch/>
        </p:blipFill>
        <p:spPr>
          <a:xfrm>
            <a:off x="-106326" y="-63967"/>
            <a:ext cx="2596688" cy="6987682"/>
          </a:xfrm>
          <a:prstGeom prst="rect">
            <a:avLst/>
          </a:prstGeom>
        </p:spPr>
      </p:pic>
      <p:sp>
        <p:nvSpPr>
          <p:cNvPr id="9" name="Rectángulo 8">
            <a:extLst>
              <a:ext uri="{FF2B5EF4-FFF2-40B4-BE49-F238E27FC236}">
                <a16:creationId xmlns:a16="http://schemas.microsoft.com/office/drawing/2014/main" id="{75AC794A-8BA9-122F-12FD-94456B2FD92C}"/>
              </a:ext>
            </a:extLst>
          </p:cNvPr>
          <p:cNvSpPr/>
          <p:nvPr userDrawn="1"/>
        </p:nvSpPr>
        <p:spPr>
          <a:xfrm>
            <a:off x="3446585" y="-63965"/>
            <a:ext cx="876551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5BEFD0E8-EAE2-343B-E461-9671E60B6338}"/>
              </a:ext>
            </a:extLst>
          </p:cNvPr>
          <p:cNvSpPr/>
          <p:nvPr userDrawn="1"/>
        </p:nvSpPr>
        <p:spPr>
          <a:xfrm>
            <a:off x="2346834" y="-63966"/>
            <a:ext cx="109975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CuadroTexto 3">
            <a:extLst>
              <a:ext uri="{FF2B5EF4-FFF2-40B4-BE49-F238E27FC236}">
                <a16:creationId xmlns:a16="http://schemas.microsoft.com/office/drawing/2014/main" id="{0F1F3EE2-6559-A2C3-0F62-C0F617AC2C0D}"/>
              </a:ext>
            </a:extLst>
          </p:cNvPr>
          <p:cNvSpPr txBox="1"/>
          <p:nvPr userDrawn="1"/>
        </p:nvSpPr>
        <p:spPr>
          <a:xfrm rot="16200000">
            <a:off x="243230" y="2737461"/>
            <a:ext cx="5817706" cy="1323439"/>
          </a:xfrm>
          <a:prstGeom prst="rect">
            <a:avLst/>
          </a:prstGeom>
          <a:noFill/>
        </p:spPr>
        <p:txBody>
          <a:bodyPr wrap="square" rtlCol="0">
            <a:spAutoFit/>
          </a:bodyPr>
          <a:lstStyle/>
          <a:p>
            <a:pPr algn="r"/>
            <a:r>
              <a:rPr lang="es-ES_tradnl" sz="8000" b="1" dirty="0">
                <a:solidFill>
                  <a:srgbClr val="002060"/>
                </a:solidFill>
                <a:latin typeface="Roboto" panose="02000000000000000000" pitchFamily="2" charset="0"/>
                <a:ea typeface="Roboto" panose="02000000000000000000" pitchFamily="2" charset="0"/>
              </a:rPr>
              <a:t>Contenido</a:t>
            </a:r>
          </a:p>
        </p:txBody>
      </p:sp>
    </p:spTree>
    <p:extLst>
      <p:ext uri="{BB962C8B-B14F-4D97-AF65-F5344CB8AC3E}">
        <p14:creationId xmlns:p14="http://schemas.microsoft.com/office/powerpoint/2010/main" val="381390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36C05C2-2CB9-C315-AC0B-A71124767EF6}"/>
              </a:ext>
            </a:extLst>
          </p:cNvPr>
          <p:cNvSpPr/>
          <p:nvPr userDrawn="1"/>
        </p:nvSpPr>
        <p:spPr>
          <a:xfrm>
            <a:off x="-114299" y="-63965"/>
            <a:ext cx="975360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0586D"/>
              </a:solidFill>
            </a:endParaRPr>
          </a:p>
          <a:p>
            <a:pPr algn="ctr"/>
            <a:endParaRPr lang="es-PE" dirty="0">
              <a:solidFill>
                <a:srgbClr val="F0586D"/>
              </a:solidFill>
            </a:endParaRPr>
          </a:p>
        </p:txBody>
      </p:sp>
      <p:grpSp>
        <p:nvGrpSpPr>
          <p:cNvPr id="16" name="Grupo 15">
            <a:extLst>
              <a:ext uri="{FF2B5EF4-FFF2-40B4-BE49-F238E27FC236}">
                <a16:creationId xmlns:a16="http://schemas.microsoft.com/office/drawing/2014/main" id="{9D701E33-9700-9FC6-1198-5C35258EB0D2}"/>
              </a:ext>
            </a:extLst>
          </p:cNvPr>
          <p:cNvGrpSpPr/>
          <p:nvPr userDrawn="1"/>
        </p:nvGrpSpPr>
        <p:grpSpPr>
          <a:xfrm>
            <a:off x="3886200" y="1583411"/>
            <a:ext cx="7535825" cy="4199859"/>
            <a:chOff x="3543300" y="1828800"/>
            <a:chExt cx="7535825" cy="4199859"/>
          </a:xfrm>
        </p:grpSpPr>
        <p:sp>
          <p:nvSpPr>
            <p:cNvPr id="7" name="Rectángulo redondeado 6">
              <a:extLst>
                <a:ext uri="{FF2B5EF4-FFF2-40B4-BE49-F238E27FC236}">
                  <a16:creationId xmlns:a16="http://schemas.microsoft.com/office/drawing/2014/main" id="{7E3A5604-10E3-2C1E-BBAC-AE34F4062D2F}"/>
                </a:ext>
              </a:extLst>
            </p:cNvPr>
            <p:cNvSpPr/>
            <p:nvPr userDrawn="1"/>
          </p:nvSpPr>
          <p:spPr>
            <a:xfrm>
              <a:off x="3543300" y="1828800"/>
              <a:ext cx="7535825" cy="4199859"/>
            </a:xfrm>
            <a:prstGeom prst="roundRect">
              <a:avLst>
                <a:gd name="adj" fmla="val 6731"/>
              </a:avLst>
            </a:prstGeom>
            <a:solidFill>
              <a:srgbClr val="415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4DB9FD65-3500-E033-C5CE-D56F9D40FE3B}"/>
                </a:ext>
              </a:extLst>
            </p:cNvPr>
            <p:cNvSpPr/>
            <p:nvPr userDrawn="1"/>
          </p:nvSpPr>
          <p:spPr>
            <a:xfrm>
              <a:off x="4098851" y="2163722"/>
              <a:ext cx="6023344" cy="35565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redondeado 7">
              <a:extLst>
                <a:ext uri="{FF2B5EF4-FFF2-40B4-BE49-F238E27FC236}">
                  <a16:creationId xmlns:a16="http://schemas.microsoft.com/office/drawing/2014/main" id="{4F7ED973-06CF-C958-C9C9-C8ED8BEC2A7A}"/>
                </a:ext>
              </a:extLst>
            </p:cNvPr>
            <p:cNvSpPr/>
            <p:nvPr userDrawn="1"/>
          </p:nvSpPr>
          <p:spPr>
            <a:xfrm>
              <a:off x="10560571" y="3357797"/>
              <a:ext cx="150249" cy="1123821"/>
            </a:xfrm>
            <a:prstGeom prst="roundRect">
              <a:avLst>
                <a:gd name="adj" fmla="val 5000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5" name="Grupo 14">
            <a:extLst>
              <a:ext uri="{FF2B5EF4-FFF2-40B4-BE49-F238E27FC236}">
                <a16:creationId xmlns:a16="http://schemas.microsoft.com/office/drawing/2014/main" id="{E36F2BAD-90F7-58B5-C28C-AD8058F00783}"/>
              </a:ext>
            </a:extLst>
          </p:cNvPr>
          <p:cNvGrpSpPr/>
          <p:nvPr userDrawn="1"/>
        </p:nvGrpSpPr>
        <p:grpSpPr>
          <a:xfrm>
            <a:off x="98453" y="4987636"/>
            <a:ext cx="552531" cy="1934329"/>
            <a:chOff x="98453" y="4987637"/>
            <a:chExt cx="552531" cy="1879630"/>
          </a:xfrm>
          <a:solidFill>
            <a:schemeClr val="bg1"/>
          </a:solidFill>
        </p:grpSpPr>
        <p:sp>
          <p:nvSpPr>
            <p:cNvPr id="10" name="Rectángulo 9">
              <a:extLst>
                <a:ext uri="{FF2B5EF4-FFF2-40B4-BE49-F238E27FC236}">
                  <a16:creationId xmlns:a16="http://schemas.microsoft.com/office/drawing/2014/main" id="{CCBD4240-2C70-D88D-DD7C-5E7A856EB176}"/>
                </a:ext>
              </a:extLst>
            </p:cNvPr>
            <p:cNvSpPr/>
            <p:nvPr userDrawn="1"/>
          </p:nvSpPr>
          <p:spPr>
            <a:xfrm flipH="1">
              <a:off x="605265"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6144F95A-84F5-6650-8BEC-A1935C912258}"/>
                </a:ext>
              </a:extLst>
            </p:cNvPr>
            <p:cNvSpPr/>
            <p:nvPr userDrawn="1"/>
          </p:nvSpPr>
          <p:spPr>
            <a:xfrm flipH="1">
              <a:off x="483027"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42EB86E2-7690-68B0-85B2-BE29E6234C0F}"/>
                </a:ext>
              </a:extLst>
            </p:cNvPr>
            <p:cNvSpPr/>
            <p:nvPr userDrawn="1"/>
          </p:nvSpPr>
          <p:spPr>
            <a:xfrm flipH="1">
              <a:off x="347969"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7A06B535-0A7C-35D5-9252-9540D873AA2E}"/>
                </a:ext>
              </a:extLst>
            </p:cNvPr>
            <p:cNvSpPr/>
            <p:nvPr userDrawn="1"/>
          </p:nvSpPr>
          <p:spPr>
            <a:xfrm flipH="1">
              <a:off x="22493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E15B268-F441-F1B2-D389-59086E141132}"/>
                </a:ext>
              </a:extLst>
            </p:cNvPr>
            <p:cNvSpPr/>
            <p:nvPr userDrawn="1"/>
          </p:nvSpPr>
          <p:spPr>
            <a:xfrm flipH="1">
              <a:off x="9845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241370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E84804F-A8B2-4214-280F-1D1939EBC696}"/>
              </a:ext>
            </a:extLst>
          </p:cNvPr>
          <p:cNvSpPr/>
          <p:nvPr userDrawn="1"/>
        </p:nvSpPr>
        <p:spPr>
          <a:xfrm>
            <a:off x="-114299" y="-63965"/>
            <a:ext cx="8381999"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1"/>
              </a:solidFill>
            </a:endParaRPr>
          </a:p>
          <a:p>
            <a:pPr algn="ctr"/>
            <a:endParaRPr lang="es-PE" dirty="0"/>
          </a:p>
        </p:txBody>
      </p:sp>
      <p:pic>
        <p:nvPicPr>
          <p:cNvPr id="4" name="Imagen 3">
            <a:extLst>
              <a:ext uri="{FF2B5EF4-FFF2-40B4-BE49-F238E27FC236}">
                <a16:creationId xmlns:a16="http://schemas.microsoft.com/office/drawing/2014/main" id="{CC2FED8B-0C0A-FD95-75C5-85B014527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55" r="16480"/>
          <a:stretch/>
        </p:blipFill>
        <p:spPr>
          <a:xfrm>
            <a:off x="7772405" y="-63965"/>
            <a:ext cx="4548187" cy="6989695"/>
          </a:xfrm>
          <a:prstGeom prst="rect">
            <a:avLst/>
          </a:prstGeom>
        </p:spPr>
      </p:pic>
      <p:grpSp>
        <p:nvGrpSpPr>
          <p:cNvPr id="27" name="Grupo 26">
            <a:extLst>
              <a:ext uri="{FF2B5EF4-FFF2-40B4-BE49-F238E27FC236}">
                <a16:creationId xmlns:a16="http://schemas.microsoft.com/office/drawing/2014/main" id="{15AAEB80-AF4D-5241-9331-4E16D3F34AC9}"/>
              </a:ext>
            </a:extLst>
          </p:cNvPr>
          <p:cNvGrpSpPr/>
          <p:nvPr userDrawn="1"/>
        </p:nvGrpSpPr>
        <p:grpSpPr>
          <a:xfrm>
            <a:off x="9705226" y="6414247"/>
            <a:ext cx="2396658" cy="575448"/>
            <a:chOff x="9705226" y="6414247"/>
            <a:chExt cx="2396658" cy="507718"/>
          </a:xfrm>
          <a:solidFill>
            <a:schemeClr val="bg1"/>
          </a:solidFill>
        </p:grpSpPr>
        <p:sp>
          <p:nvSpPr>
            <p:cNvPr id="10" name="Rectángulo 9">
              <a:extLst>
                <a:ext uri="{FF2B5EF4-FFF2-40B4-BE49-F238E27FC236}">
                  <a16:creationId xmlns:a16="http://schemas.microsoft.com/office/drawing/2014/main" id="{DCACB173-D163-7503-1753-2426D987FA3D}"/>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9330D6EF-611C-61C0-C748-C8E1CD5D1FAD}"/>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4952BDEF-5F35-28B8-1B65-236FB7901B1E}"/>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99AF0CF-25D6-6A9B-45EA-22CE996736F4}"/>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DDF27563-1D41-8190-BADF-E0AB51AE1834}"/>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3E9C0E89-5943-771B-203A-0E84ADE9349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035F6823-B55A-EB14-C7CD-893B4E71F569}"/>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19">
              <a:extLst>
                <a:ext uri="{FF2B5EF4-FFF2-40B4-BE49-F238E27FC236}">
                  <a16:creationId xmlns:a16="http://schemas.microsoft.com/office/drawing/2014/main" id="{0FFFD08D-431E-6CEC-9454-5D878934918A}"/>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73F34685-B1A8-100F-8299-BC44C270ECE5}"/>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21">
              <a:extLst>
                <a:ext uri="{FF2B5EF4-FFF2-40B4-BE49-F238E27FC236}">
                  <a16:creationId xmlns:a16="http://schemas.microsoft.com/office/drawing/2014/main" id="{63E3941C-88B7-3EA0-090A-55E9F694856D}"/>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4490DD13-8CBA-8848-5090-7A49D03E0FB7}"/>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63D9B08C-B991-285F-BD69-14A966AB051D}"/>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A5442D4-3A9B-4628-9D81-38E7F6E573A2}"/>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677C1DCF-9201-F4D5-0409-65AC92EDD198}"/>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33602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A4BEA0-4FB0-B191-3C7A-A5541981DF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787" r="3463"/>
          <a:stretch/>
        </p:blipFill>
        <p:spPr>
          <a:xfrm flipH="1">
            <a:off x="-157164" y="-86577"/>
            <a:ext cx="10477001" cy="7044589"/>
          </a:xfrm>
          <a:prstGeom prst="rect">
            <a:avLst/>
          </a:prstGeom>
        </p:spPr>
      </p:pic>
      <p:sp>
        <p:nvSpPr>
          <p:cNvPr id="2" name="Rectángulo 1">
            <a:extLst>
              <a:ext uri="{FF2B5EF4-FFF2-40B4-BE49-F238E27FC236}">
                <a16:creationId xmlns:a16="http://schemas.microsoft.com/office/drawing/2014/main" id="{3695B068-C99A-1782-18A6-4F0893FDAB46}"/>
              </a:ext>
            </a:extLst>
          </p:cNvPr>
          <p:cNvSpPr/>
          <p:nvPr userDrawn="1"/>
        </p:nvSpPr>
        <p:spPr>
          <a:xfrm flipH="1">
            <a:off x="8372474" y="-63965"/>
            <a:ext cx="3114675" cy="635046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3" name="CuadroTexto 2">
            <a:extLst>
              <a:ext uri="{FF2B5EF4-FFF2-40B4-BE49-F238E27FC236}">
                <a16:creationId xmlns:a16="http://schemas.microsoft.com/office/drawing/2014/main" id="{AA981CAC-4B06-F461-0F5C-A7FD2C624F69}"/>
              </a:ext>
            </a:extLst>
          </p:cNvPr>
          <p:cNvSpPr txBox="1"/>
          <p:nvPr userDrawn="1"/>
        </p:nvSpPr>
        <p:spPr>
          <a:xfrm rot="16200000">
            <a:off x="8623671" y="2349534"/>
            <a:ext cx="5089777" cy="1323439"/>
          </a:xfrm>
          <a:prstGeom prst="rect">
            <a:avLst/>
          </a:prstGeom>
          <a:noFill/>
        </p:spPr>
        <p:txBody>
          <a:bodyPr wrap="square" rtlCol="0">
            <a:spAutoFit/>
          </a:bodyPr>
          <a:lstStyle/>
          <a:p>
            <a:pPr algn="r"/>
            <a:r>
              <a:rPr lang="es-ES_tradnl" sz="8000" b="1" dirty="0">
                <a:solidFill>
                  <a:schemeClr val="bg1"/>
                </a:solidFill>
                <a:latin typeface="Roboto" panose="02000000000000000000" pitchFamily="2" charset="0"/>
                <a:ea typeface="Roboto" panose="02000000000000000000" pitchFamily="2" charset="0"/>
              </a:rPr>
              <a:t>Tema</a:t>
            </a:r>
          </a:p>
        </p:txBody>
      </p:sp>
    </p:spTree>
    <p:extLst>
      <p:ext uri="{BB962C8B-B14F-4D97-AF65-F5344CB8AC3E}">
        <p14:creationId xmlns:p14="http://schemas.microsoft.com/office/powerpoint/2010/main" val="313779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05BCFDC-AEB7-D4E2-B252-D7A437D41EB1}"/>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6" name="Rectángulo 5">
            <a:extLst>
              <a:ext uri="{FF2B5EF4-FFF2-40B4-BE49-F238E27FC236}">
                <a16:creationId xmlns:a16="http://schemas.microsoft.com/office/drawing/2014/main" id="{E7FD9F81-72D2-CCAC-47EA-D4EB933BCFE5}"/>
              </a:ext>
            </a:extLst>
          </p:cNvPr>
          <p:cNvSpPr/>
          <p:nvPr userDrawn="1"/>
        </p:nvSpPr>
        <p:spPr>
          <a:xfrm>
            <a:off x="-28576" y="-63965"/>
            <a:ext cx="622998"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7" name="Rectángulo 6">
            <a:extLst>
              <a:ext uri="{FF2B5EF4-FFF2-40B4-BE49-F238E27FC236}">
                <a16:creationId xmlns:a16="http://schemas.microsoft.com/office/drawing/2014/main" id="{B2A38778-0D78-5BC3-2040-8A4D472A7362}"/>
              </a:ext>
            </a:extLst>
          </p:cNvPr>
          <p:cNvSpPr/>
          <p:nvPr userDrawn="1"/>
        </p:nvSpPr>
        <p:spPr>
          <a:xfrm>
            <a:off x="594422" y="-63965"/>
            <a:ext cx="90435" cy="6985931"/>
          </a:xfrm>
          <a:prstGeom prst="rect">
            <a:avLst/>
          </a:prstGeom>
          <a:solidFill>
            <a:srgbClr val="909FD4"/>
          </a:solidFill>
          <a:ln>
            <a:solidFill>
              <a:srgbClr val="909F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2952870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CEE21166-4746-C4EF-ED86-6D6A2033F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684" t="14832" b="10998"/>
          <a:stretch/>
        </p:blipFill>
        <p:spPr>
          <a:xfrm>
            <a:off x="-100013" y="-63965"/>
            <a:ext cx="6396042" cy="6985931"/>
          </a:xfrm>
          <a:prstGeom prst="rect">
            <a:avLst/>
          </a:prstGeom>
        </p:spPr>
      </p:pic>
      <p:sp>
        <p:nvSpPr>
          <p:cNvPr id="2" name="Rectángulo 1">
            <a:extLst>
              <a:ext uri="{FF2B5EF4-FFF2-40B4-BE49-F238E27FC236}">
                <a16:creationId xmlns:a16="http://schemas.microsoft.com/office/drawing/2014/main" id="{206E95BF-93DC-3EF1-1B9C-7EEA29B44D85}"/>
              </a:ext>
            </a:extLst>
          </p:cNvPr>
          <p:cNvSpPr/>
          <p:nvPr userDrawn="1"/>
        </p:nvSpPr>
        <p:spPr>
          <a:xfrm>
            <a:off x="6096000" y="-63965"/>
            <a:ext cx="6148762"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9848104" y="-63965"/>
            <a:ext cx="2396658" cy="764053"/>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888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C16DF0C-2A6D-BA73-3426-6410F6C255A0}"/>
              </a:ext>
            </a:extLst>
          </p:cNvPr>
          <p:cNvSpPr/>
          <p:nvPr userDrawn="1"/>
        </p:nvSpPr>
        <p:spPr>
          <a:xfrm>
            <a:off x="86244" y="-63965"/>
            <a:ext cx="12105756" cy="698593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EFD0116D-A700-F242-CBB5-57CA0C183657}"/>
              </a:ext>
            </a:extLst>
          </p:cNvPr>
          <p:cNvSpPr/>
          <p:nvPr userDrawn="1"/>
        </p:nvSpPr>
        <p:spPr>
          <a:xfrm flipH="1">
            <a:off x="984894" y="-63965"/>
            <a:ext cx="224413" cy="6985931"/>
          </a:xfrm>
          <a:prstGeom prst="rect">
            <a:avLst/>
          </a:prstGeom>
          <a:solidFill>
            <a:srgbClr val="909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4D5295A8-1D9D-7BED-9DA9-626C2D0BD258}"/>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02060"/>
              </a:solidFill>
            </a:endParaRPr>
          </a:p>
          <a:p>
            <a:pPr algn="ctr"/>
            <a:endParaRPr lang="es-PE" dirty="0">
              <a:solidFill>
                <a:srgbClr val="002060"/>
              </a:solidFill>
            </a:endParaRPr>
          </a:p>
        </p:txBody>
      </p:sp>
      <p:sp>
        <p:nvSpPr>
          <p:cNvPr id="3" name="Rectángulo 2">
            <a:extLst>
              <a:ext uri="{FF2B5EF4-FFF2-40B4-BE49-F238E27FC236}">
                <a16:creationId xmlns:a16="http://schemas.microsoft.com/office/drawing/2014/main" id="{DE087DE4-92D3-90D3-E162-943AF8928C81}"/>
              </a:ext>
            </a:extLst>
          </p:cNvPr>
          <p:cNvSpPr/>
          <p:nvPr userDrawn="1"/>
        </p:nvSpPr>
        <p:spPr>
          <a:xfrm>
            <a:off x="-28577" y="-63965"/>
            <a:ext cx="112306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110661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Imagen 14" descr="Un par de personas de pie&#10;&#10;Descripción generada automáticamente con confianza baja">
            <a:extLst>
              <a:ext uri="{FF2B5EF4-FFF2-40B4-BE49-F238E27FC236}">
                <a16:creationId xmlns:a16="http://schemas.microsoft.com/office/drawing/2014/main" id="{9AD09B28-3566-70E7-79C1-C48F7A1683CC}"/>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7" name="Grupo 6">
            <a:extLst>
              <a:ext uri="{FF2B5EF4-FFF2-40B4-BE49-F238E27FC236}">
                <a16:creationId xmlns:a16="http://schemas.microsoft.com/office/drawing/2014/main" id="{1824CEDA-9D6A-45B7-C800-85DADF0B462C}"/>
              </a:ext>
            </a:extLst>
          </p:cNvPr>
          <p:cNvGrpSpPr/>
          <p:nvPr userDrawn="1"/>
        </p:nvGrpSpPr>
        <p:grpSpPr>
          <a:xfrm>
            <a:off x="-71021" y="-57592"/>
            <a:ext cx="12306309" cy="6973185"/>
            <a:chOff x="-71021" y="-57592"/>
            <a:chExt cx="12306309" cy="6973185"/>
          </a:xfrm>
          <a:solidFill>
            <a:srgbClr val="6C0E10"/>
          </a:solidFill>
        </p:grpSpPr>
        <p:sp>
          <p:nvSpPr>
            <p:cNvPr id="8" name="Rectángulo 7">
              <a:extLst>
                <a:ext uri="{FF2B5EF4-FFF2-40B4-BE49-F238E27FC236}">
                  <a16:creationId xmlns:a16="http://schemas.microsoft.com/office/drawing/2014/main" id="{FFF3C321-DDAA-8D7F-66EA-2E5381C2CB59}"/>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9" name="Grupo 8">
              <a:extLst>
                <a:ext uri="{FF2B5EF4-FFF2-40B4-BE49-F238E27FC236}">
                  <a16:creationId xmlns:a16="http://schemas.microsoft.com/office/drawing/2014/main" id="{1247B701-3553-1155-24CF-D33F0DD1560B}"/>
                </a:ext>
              </a:extLst>
            </p:cNvPr>
            <p:cNvGrpSpPr/>
            <p:nvPr userDrawn="1"/>
          </p:nvGrpSpPr>
          <p:grpSpPr>
            <a:xfrm>
              <a:off x="11556400" y="-57592"/>
              <a:ext cx="678888" cy="6973185"/>
              <a:chOff x="11556400" y="-3"/>
              <a:chExt cx="678888" cy="6973185"/>
            </a:xfrm>
            <a:grpFill/>
          </p:grpSpPr>
          <p:sp>
            <p:nvSpPr>
              <p:cNvPr id="10" name="Rectángulo 9">
                <a:extLst>
                  <a:ext uri="{FF2B5EF4-FFF2-40B4-BE49-F238E27FC236}">
                    <a16:creationId xmlns:a16="http://schemas.microsoft.com/office/drawing/2014/main" id="{366CF87F-D194-EF64-DA20-8D97BB9C226D}"/>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AB0985C-48AC-1C77-D067-07309D114ED8}"/>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3E2AB4-64AA-8A71-B9DC-46AF3776CF5F}"/>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03CD3-498F-BE62-21B1-70F85C8077EA}"/>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9D33389-01F3-27C7-97BE-E664B42AACE7}"/>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13943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1" r:id="rId13"/>
    <p:sldLayoutId id="2147483659"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youtube.com/watch?v=OECcpN-djLk"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173452-1854-A55F-B75E-E3C6989BA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69" y="702505"/>
            <a:ext cx="1540064" cy="469651"/>
          </a:xfrm>
          <a:prstGeom prst="rect">
            <a:avLst/>
          </a:prstGeom>
        </p:spPr>
      </p:pic>
      <p:cxnSp>
        <p:nvCxnSpPr>
          <p:cNvPr id="4" name="Conector recto de flecha 3">
            <a:extLst>
              <a:ext uri="{FF2B5EF4-FFF2-40B4-BE49-F238E27FC236}">
                <a16:creationId xmlns:a16="http://schemas.microsoft.com/office/drawing/2014/main" id="{3EA202D7-D504-869D-A913-13E96377AEB9}"/>
              </a:ext>
            </a:extLst>
          </p:cNvPr>
          <p:cNvCxnSpPr>
            <a:cxnSpLocks/>
          </p:cNvCxnSpPr>
          <p:nvPr/>
        </p:nvCxnSpPr>
        <p:spPr>
          <a:xfrm>
            <a:off x="2471736" y="565855"/>
            <a:ext cx="0" cy="74295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E7B31ACF-9798-647A-AD39-6BD6725FE105}"/>
              </a:ext>
            </a:extLst>
          </p:cNvPr>
          <p:cNvSpPr txBox="1"/>
          <p:nvPr/>
        </p:nvSpPr>
        <p:spPr>
          <a:xfrm>
            <a:off x="2613494" y="675720"/>
            <a:ext cx="1569418" cy="738664"/>
          </a:xfrm>
          <a:prstGeom prst="rect">
            <a:avLst/>
          </a:prstGeom>
          <a:noFill/>
        </p:spPr>
        <p:txBody>
          <a:bodyPr wrap="square" rtlCol="0">
            <a:spAutoFit/>
          </a:bodyPr>
          <a:lstStyle/>
          <a:p>
            <a:r>
              <a:rPr lang="es-ES_tradnl" sz="1400" dirty="0">
                <a:solidFill>
                  <a:schemeClr val="bg1"/>
                </a:solidFill>
                <a:latin typeface="Roboto" panose="02000000000000000000" pitchFamily="2" charset="0"/>
                <a:ea typeface="Roboto" panose="02000000000000000000" pitchFamily="2" charset="0"/>
              </a:rPr>
              <a:t>Programa de Ingeniería de Sistemas</a:t>
            </a:r>
          </a:p>
        </p:txBody>
      </p:sp>
      <p:sp>
        <p:nvSpPr>
          <p:cNvPr id="8" name="CuadroTexto 7">
            <a:extLst>
              <a:ext uri="{FF2B5EF4-FFF2-40B4-BE49-F238E27FC236}">
                <a16:creationId xmlns:a16="http://schemas.microsoft.com/office/drawing/2014/main" id="{902C519D-1FDE-7580-3CDA-7174DC79780E}"/>
              </a:ext>
            </a:extLst>
          </p:cNvPr>
          <p:cNvSpPr txBox="1"/>
          <p:nvPr/>
        </p:nvSpPr>
        <p:spPr>
          <a:xfrm>
            <a:off x="315409" y="1753607"/>
            <a:ext cx="3980687" cy="1938992"/>
          </a:xfrm>
          <a:prstGeom prst="rect">
            <a:avLst/>
          </a:prstGeom>
          <a:solidFill>
            <a:schemeClr val="bg1"/>
          </a:solidFill>
        </p:spPr>
        <p:txBody>
          <a:bodyPr wrap="square" rtlCol="0">
            <a:spAutoFit/>
          </a:bodyPr>
          <a:lstStyle/>
          <a:p>
            <a:r>
              <a:rPr lang="es-ES_tradnl" sz="4000" b="1" dirty="0">
                <a:solidFill>
                  <a:srgbClr val="002060"/>
                </a:solidFill>
                <a:latin typeface="Roboto" panose="02000000000000000000" pitchFamily="2" charset="0"/>
                <a:ea typeface="Roboto" panose="02000000000000000000" pitchFamily="2" charset="0"/>
              </a:rPr>
              <a:t>Gerencia de la Tecnología de la Información</a:t>
            </a:r>
          </a:p>
        </p:txBody>
      </p:sp>
      <p:sp>
        <p:nvSpPr>
          <p:cNvPr id="11" name="CuadroTexto 10">
            <a:extLst>
              <a:ext uri="{FF2B5EF4-FFF2-40B4-BE49-F238E27FC236}">
                <a16:creationId xmlns:a16="http://schemas.microsoft.com/office/drawing/2014/main" id="{63582A60-C8C7-93E7-19C1-0C126BC1729B}"/>
              </a:ext>
            </a:extLst>
          </p:cNvPr>
          <p:cNvSpPr txBox="1"/>
          <p:nvPr/>
        </p:nvSpPr>
        <p:spPr>
          <a:xfrm>
            <a:off x="259367" y="3996897"/>
            <a:ext cx="1569418"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Sesión 6</a:t>
            </a:r>
          </a:p>
        </p:txBody>
      </p:sp>
      <p:sp>
        <p:nvSpPr>
          <p:cNvPr id="12" name="CuadroTexto 11">
            <a:extLst>
              <a:ext uri="{FF2B5EF4-FFF2-40B4-BE49-F238E27FC236}">
                <a16:creationId xmlns:a16="http://schemas.microsoft.com/office/drawing/2014/main" id="{B04384F0-A790-6E10-1FBA-C131985987D4}"/>
              </a:ext>
            </a:extLst>
          </p:cNvPr>
          <p:cNvSpPr txBox="1"/>
          <p:nvPr/>
        </p:nvSpPr>
        <p:spPr>
          <a:xfrm>
            <a:off x="264355" y="4701305"/>
            <a:ext cx="3980686" cy="646331"/>
          </a:xfrm>
          <a:prstGeom prst="rect">
            <a:avLst/>
          </a:prstGeom>
          <a:noFill/>
        </p:spPr>
        <p:txBody>
          <a:bodyPr wrap="square" rtlCol="0">
            <a:spAutoFit/>
          </a:bodyPr>
          <a:lstStyle/>
          <a:p>
            <a:r>
              <a:rPr lang="es-ES_tradnl" b="1" dirty="0">
                <a:solidFill>
                  <a:schemeClr val="bg1"/>
                </a:solidFill>
                <a:latin typeface="Roboto" panose="02000000000000000000" pitchFamily="2" charset="0"/>
                <a:ea typeface="Roboto" panose="02000000000000000000" pitchFamily="2" charset="0"/>
              </a:rPr>
              <a:t>Tema:</a:t>
            </a:r>
          </a:p>
          <a:p>
            <a:pPr algn="just"/>
            <a:r>
              <a:rPr lang="es-ES" sz="1800" dirty="0">
                <a:solidFill>
                  <a:schemeClr val="bg1"/>
                </a:solidFill>
                <a:effectLst/>
                <a:latin typeface="Garamond" panose="02020404030301010803" pitchFamily="18" charset="0"/>
                <a:ea typeface="Garamond" panose="02020404030301010803" pitchFamily="18" charset="0"/>
                <a:cs typeface="Garamond" panose="02020404030301010803" pitchFamily="18" charset="0"/>
              </a:rPr>
              <a:t>Rediseño e innovación de procesos. </a:t>
            </a:r>
          </a:p>
        </p:txBody>
      </p:sp>
    </p:spTree>
    <p:extLst>
      <p:ext uri="{BB962C8B-B14F-4D97-AF65-F5344CB8AC3E}">
        <p14:creationId xmlns:p14="http://schemas.microsoft.com/office/powerpoint/2010/main" val="157734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txBox="1">
            <a:spLocks noGrp="1"/>
          </p:cNvSpPr>
          <p:nvPr>
            <p:ph type="title" idx="4294967295"/>
          </p:nvPr>
        </p:nvSpPr>
        <p:spPr>
          <a:xfrm>
            <a:off x="1739021" y="698701"/>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Modelos de proceso del negocio</a:t>
            </a:r>
            <a:endParaRPr sz="4000">
              <a:solidFill>
                <a:schemeClr val="tx1"/>
              </a:solidFill>
              <a:latin typeface="Calibri"/>
              <a:ea typeface="Calibri"/>
              <a:cs typeface="Calibri"/>
              <a:sym typeface="Calibri"/>
            </a:endParaRPr>
          </a:p>
        </p:txBody>
      </p:sp>
      <p:pic>
        <p:nvPicPr>
          <p:cNvPr id="211" name="Google Shape;211;p22"/>
          <p:cNvPicPr preferRelativeResize="0"/>
          <p:nvPr/>
        </p:nvPicPr>
        <p:blipFill rotWithShape="1">
          <a:blip r:embed="rId3">
            <a:alphaModFix/>
          </a:blip>
          <a:srcRect/>
          <a:stretch/>
        </p:blipFill>
        <p:spPr>
          <a:xfrm>
            <a:off x="2021427" y="2375100"/>
            <a:ext cx="9359900" cy="3790950"/>
          </a:xfrm>
          <a:prstGeom prst="rect">
            <a:avLst/>
          </a:prstGeom>
          <a:noFill/>
          <a:ln>
            <a:noFill/>
          </a:ln>
        </p:spPr>
      </p:pic>
      <p:sp>
        <p:nvSpPr>
          <p:cNvPr id="212" name="Google Shape;212;p22"/>
          <p:cNvSpPr/>
          <p:nvPr/>
        </p:nvSpPr>
        <p:spPr>
          <a:xfrm>
            <a:off x="2491327" y="1492549"/>
            <a:ext cx="8420100" cy="1143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CC0000"/>
              </a:buClr>
              <a:buSzPts val="3600"/>
              <a:buFont typeface="Arial"/>
              <a:buNone/>
            </a:pPr>
            <a:r>
              <a:rPr lang="es-ES" sz="3600" b="1" dirty="0">
                <a:solidFill>
                  <a:srgbClr val="CC0000"/>
                </a:solidFill>
                <a:latin typeface="Arial"/>
                <a:ea typeface="Arial"/>
                <a:cs typeface="Arial"/>
                <a:sym typeface="Arial"/>
              </a:rPr>
              <a:t>Definición del Alcance del Proceso</a:t>
            </a:r>
            <a:endParaRPr sz="3600" b="1" dirty="0">
              <a:solidFill>
                <a:srgbClr val="CC0000"/>
              </a:solidFill>
              <a:latin typeface="Arial"/>
              <a:ea typeface="Arial"/>
              <a:cs typeface="Arial"/>
              <a:sym typeface="Arial"/>
            </a:endParaRPr>
          </a:p>
        </p:txBody>
      </p:sp>
      <p:sp>
        <p:nvSpPr>
          <p:cNvPr id="2" name="CuadroTexto 1">
            <a:extLst>
              <a:ext uri="{FF2B5EF4-FFF2-40B4-BE49-F238E27FC236}">
                <a16:creationId xmlns:a16="http://schemas.microsoft.com/office/drawing/2014/main" id="{D8654D6D-7C33-A04A-799F-A62209D4BA9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12"/>
                                        </p:tgtEl>
                                        <p:attrNameLst>
                                          <p:attrName>style.visibility</p:attrName>
                                        </p:attrNameLst>
                                      </p:cBhvr>
                                      <p:to>
                                        <p:strVal val="visible"/>
                                      </p:to>
                                    </p:set>
                                    <p:anim calcmode="lin" valueType="num">
                                      <p:cBhvr additive="base">
                                        <p:cTn id="7" dur="500"/>
                                        <p:tgtEl>
                                          <p:spTgt spid="2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a:spLocks noGrp="1"/>
          </p:cNvSpPr>
          <p:nvPr>
            <p:ph type="title" idx="4294967295"/>
          </p:nvPr>
        </p:nvSpPr>
        <p:spPr>
          <a:xfrm>
            <a:off x="1517081" y="672068"/>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de proceso del negocio</a:t>
            </a:r>
            <a:endParaRPr sz="4000" dirty="0">
              <a:solidFill>
                <a:schemeClr val="tx1"/>
              </a:solidFill>
              <a:latin typeface="Calibri"/>
              <a:ea typeface="Calibri"/>
              <a:cs typeface="Calibri"/>
              <a:sym typeface="Calibri"/>
            </a:endParaRPr>
          </a:p>
        </p:txBody>
      </p:sp>
      <p:pic>
        <p:nvPicPr>
          <p:cNvPr id="219" name="Google Shape;219;p23"/>
          <p:cNvPicPr preferRelativeResize="0"/>
          <p:nvPr/>
        </p:nvPicPr>
        <p:blipFill rotWithShape="1">
          <a:blip r:embed="rId3">
            <a:alphaModFix/>
          </a:blip>
          <a:srcRect/>
          <a:stretch/>
        </p:blipFill>
        <p:spPr>
          <a:xfrm>
            <a:off x="3122667" y="1377646"/>
            <a:ext cx="8064500" cy="4944334"/>
          </a:xfrm>
          <a:prstGeom prst="rect">
            <a:avLst/>
          </a:prstGeom>
          <a:noFill/>
          <a:ln>
            <a:noFill/>
          </a:ln>
        </p:spPr>
      </p:pic>
      <p:sp>
        <p:nvSpPr>
          <p:cNvPr id="220" name="Google Shape;220;p23"/>
          <p:cNvSpPr txBox="1"/>
          <p:nvPr/>
        </p:nvSpPr>
        <p:spPr>
          <a:xfrm>
            <a:off x="3962794" y="1474419"/>
            <a:ext cx="6384925" cy="57943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CC0000"/>
              </a:buClr>
              <a:buSzPts val="3200"/>
              <a:buFont typeface="Calibri"/>
              <a:buNone/>
            </a:pPr>
            <a:r>
              <a:rPr lang="es-ES" sz="3200" b="1" dirty="0">
                <a:solidFill>
                  <a:srgbClr val="CC0000"/>
                </a:solidFill>
                <a:latin typeface="Calibri"/>
                <a:ea typeface="Calibri"/>
                <a:cs typeface="Calibri"/>
                <a:sym typeface="Calibri"/>
              </a:rPr>
              <a:t>Niveles de Análisis de Procesos</a:t>
            </a:r>
            <a:endParaRPr dirty="0"/>
          </a:p>
        </p:txBody>
      </p:sp>
      <p:sp>
        <p:nvSpPr>
          <p:cNvPr id="221" name="Google Shape;221;p23"/>
          <p:cNvSpPr txBox="1"/>
          <p:nvPr/>
        </p:nvSpPr>
        <p:spPr>
          <a:xfrm>
            <a:off x="6356404" y="2241675"/>
            <a:ext cx="2416175"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2"/>
              </a:buClr>
              <a:buSzPts val="2000"/>
              <a:buFont typeface="Calibri"/>
              <a:buNone/>
            </a:pPr>
            <a:r>
              <a:rPr lang="es-ES" sz="2000" b="1" dirty="0">
                <a:solidFill>
                  <a:schemeClr val="accent2"/>
                </a:solidFill>
                <a:latin typeface="Calibri"/>
                <a:ea typeface="Calibri"/>
                <a:cs typeface="Calibri"/>
                <a:sym typeface="Calibri"/>
              </a:rPr>
              <a:t>MACROPROCESO</a:t>
            </a:r>
            <a:endParaRPr dirty="0"/>
          </a:p>
        </p:txBody>
      </p:sp>
      <p:sp>
        <p:nvSpPr>
          <p:cNvPr id="222" name="Google Shape;222;p23"/>
          <p:cNvSpPr txBox="1"/>
          <p:nvPr/>
        </p:nvSpPr>
        <p:spPr>
          <a:xfrm>
            <a:off x="5426129" y="4370942"/>
            <a:ext cx="1455738"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2"/>
              </a:buClr>
              <a:buSzPts val="2000"/>
              <a:buFont typeface="Calibri"/>
              <a:buNone/>
            </a:pPr>
            <a:r>
              <a:rPr lang="es-ES" sz="2000" b="1">
                <a:solidFill>
                  <a:schemeClr val="accent2"/>
                </a:solidFill>
                <a:latin typeface="Calibri"/>
                <a:ea typeface="Calibri"/>
                <a:cs typeface="Calibri"/>
                <a:sym typeface="Calibri"/>
              </a:rPr>
              <a:t>PROCESO</a:t>
            </a:r>
            <a:endParaRPr/>
          </a:p>
        </p:txBody>
      </p:sp>
      <p:sp>
        <p:nvSpPr>
          <p:cNvPr id="223" name="Google Shape;223;p23"/>
          <p:cNvSpPr txBox="1"/>
          <p:nvPr/>
        </p:nvSpPr>
        <p:spPr>
          <a:xfrm>
            <a:off x="5570592" y="4945617"/>
            <a:ext cx="1993900" cy="3968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2"/>
              </a:buClr>
              <a:buSzPts val="2000"/>
              <a:buFont typeface="Calibri"/>
              <a:buNone/>
            </a:pPr>
            <a:r>
              <a:rPr lang="es-ES" sz="2000" b="1">
                <a:solidFill>
                  <a:schemeClr val="accent2"/>
                </a:solidFill>
                <a:latin typeface="Calibri"/>
                <a:ea typeface="Calibri"/>
                <a:cs typeface="Calibri"/>
                <a:sym typeface="Calibri"/>
              </a:rPr>
              <a:t>SUBPROCESO</a:t>
            </a:r>
            <a:endParaRPr/>
          </a:p>
        </p:txBody>
      </p:sp>
      <p:sp>
        <p:nvSpPr>
          <p:cNvPr id="224" name="Google Shape;224;p23"/>
          <p:cNvSpPr txBox="1"/>
          <p:nvPr/>
        </p:nvSpPr>
        <p:spPr>
          <a:xfrm>
            <a:off x="3160767" y="5648880"/>
            <a:ext cx="4819650" cy="36671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2"/>
              </a:buClr>
              <a:buSzPts val="1800"/>
              <a:buFont typeface="Calibri"/>
              <a:buNone/>
            </a:pPr>
            <a:r>
              <a:rPr lang="es-ES" sz="1800" b="1">
                <a:solidFill>
                  <a:schemeClr val="accent2"/>
                </a:solidFill>
                <a:latin typeface="Calibri"/>
                <a:ea typeface="Calibri"/>
                <a:cs typeface="Calibri"/>
                <a:sym typeface="Calibri"/>
              </a:rPr>
              <a:t>SIN EMBARGO, TODOS SON PROCESOS !</a:t>
            </a:r>
            <a:endParaRPr/>
          </a:p>
        </p:txBody>
      </p:sp>
      <p:sp>
        <p:nvSpPr>
          <p:cNvPr id="2" name="CuadroTexto 1">
            <a:extLst>
              <a:ext uri="{FF2B5EF4-FFF2-40B4-BE49-F238E27FC236}">
                <a16:creationId xmlns:a16="http://schemas.microsoft.com/office/drawing/2014/main" id="{027A48BE-B334-E383-CB34-72F2B642EC5A}"/>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4"/>
          <p:cNvSpPr txBox="1">
            <a:spLocks noGrp="1"/>
          </p:cNvSpPr>
          <p:nvPr>
            <p:ph type="title" idx="4294967295"/>
          </p:nvPr>
        </p:nvSpPr>
        <p:spPr>
          <a:xfrm>
            <a:off x="1490448" y="464645"/>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de proceso del negocio</a:t>
            </a:r>
            <a:endParaRPr sz="4000" dirty="0">
              <a:solidFill>
                <a:schemeClr val="tx1"/>
              </a:solidFill>
              <a:latin typeface="Calibri"/>
              <a:ea typeface="Calibri"/>
              <a:cs typeface="Calibri"/>
              <a:sym typeface="Calibri"/>
            </a:endParaRPr>
          </a:p>
        </p:txBody>
      </p:sp>
      <p:pic>
        <p:nvPicPr>
          <p:cNvPr id="231" name="Google Shape;231;p24"/>
          <p:cNvPicPr preferRelativeResize="0"/>
          <p:nvPr/>
        </p:nvPicPr>
        <p:blipFill rotWithShape="1">
          <a:blip r:embed="rId3">
            <a:alphaModFix/>
          </a:blip>
          <a:srcRect/>
          <a:stretch/>
        </p:blipFill>
        <p:spPr>
          <a:xfrm>
            <a:off x="3341739" y="1170874"/>
            <a:ext cx="7384687" cy="5061249"/>
          </a:xfrm>
          <a:prstGeom prst="rect">
            <a:avLst/>
          </a:prstGeom>
          <a:noFill/>
          <a:ln>
            <a:noFill/>
          </a:ln>
        </p:spPr>
      </p:pic>
      <p:sp>
        <p:nvSpPr>
          <p:cNvPr id="2" name="CuadroTexto 1">
            <a:extLst>
              <a:ext uri="{FF2B5EF4-FFF2-40B4-BE49-F238E27FC236}">
                <a16:creationId xmlns:a16="http://schemas.microsoft.com/office/drawing/2014/main" id="{E8250E85-B4E9-643D-DDEC-4B00E78303BA}"/>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5"/>
          <p:cNvSpPr txBox="1">
            <a:spLocks noGrp="1"/>
          </p:cNvSpPr>
          <p:nvPr>
            <p:ph type="title" idx="4294967295"/>
          </p:nvPr>
        </p:nvSpPr>
        <p:spPr>
          <a:xfrm>
            <a:off x="1287262" y="884207"/>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Modelos de proceso del negocio</a:t>
            </a:r>
            <a:endParaRPr sz="4000">
              <a:solidFill>
                <a:schemeClr val="tx1"/>
              </a:solidFill>
              <a:latin typeface="Calibri"/>
              <a:ea typeface="Calibri"/>
              <a:cs typeface="Calibri"/>
              <a:sym typeface="Calibri"/>
            </a:endParaRPr>
          </a:p>
        </p:txBody>
      </p:sp>
      <p:pic>
        <p:nvPicPr>
          <p:cNvPr id="238" name="Google Shape;238;p25" descr="Diagrama&#10;&#10;Descripción generada automáticamente con confianza media"/>
          <p:cNvPicPr preferRelativeResize="0"/>
          <p:nvPr/>
        </p:nvPicPr>
        <p:blipFill rotWithShape="1">
          <a:blip r:embed="rId3">
            <a:alphaModFix/>
          </a:blip>
          <a:srcRect l="22065" t="27041" r="26413" b="11092"/>
          <a:stretch/>
        </p:blipFill>
        <p:spPr>
          <a:xfrm>
            <a:off x="3722620" y="1772925"/>
            <a:ext cx="6834810" cy="4330981"/>
          </a:xfrm>
          <a:prstGeom prst="rect">
            <a:avLst/>
          </a:prstGeom>
          <a:noFill/>
          <a:ln>
            <a:noFill/>
          </a:ln>
        </p:spPr>
      </p:pic>
      <p:sp>
        <p:nvSpPr>
          <p:cNvPr id="2" name="CuadroTexto 1">
            <a:extLst>
              <a:ext uri="{FF2B5EF4-FFF2-40B4-BE49-F238E27FC236}">
                <a16:creationId xmlns:a16="http://schemas.microsoft.com/office/drawing/2014/main" id="{89FB5E70-F9C3-8591-442C-3AF6F6B865C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5" name="Google Shape;245;p26"/>
          <p:cNvPicPr preferRelativeResize="0"/>
          <p:nvPr/>
        </p:nvPicPr>
        <p:blipFill rotWithShape="1">
          <a:blip r:embed="rId3">
            <a:alphaModFix/>
          </a:blip>
          <a:srcRect/>
          <a:stretch/>
        </p:blipFill>
        <p:spPr>
          <a:xfrm>
            <a:off x="3808520" y="1038687"/>
            <a:ext cx="7927760" cy="5349304"/>
          </a:xfrm>
          <a:prstGeom prst="rect">
            <a:avLst/>
          </a:prstGeom>
          <a:noFill/>
          <a:ln>
            <a:noFill/>
          </a:ln>
        </p:spPr>
      </p:pic>
      <p:sp>
        <p:nvSpPr>
          <p:cNvPr id="7" name="Google Shape;243;p26">
            <a:extLst>
              <a:ext uri="{FF2B5EF4-FFF2-40B4-BE49-F238E27FC236}">
                <a16:creationId xmlns:a16="http://schemas.microsoft.com/office/drawing/2014/main" id="{A54639B9-DE11-4B50-8220-B1521CDC685D}"/>
              </a:ext>
            </a:extLst>
          </p:cNvPr>
          <p:cNvSpPr txBox="1">
            <a:spLocks/>
          </p:cNvSpPr>
          <p:nvPr/>
        </p:nvSpPr>
        <p:spPr>
          <a:xfrm>
            <a:off x="1115491" y="2489916"/>
            <a:ext cx="3447777" cy="706308"/>
          </a:xfrm>
          <a:prstGeom prst="rect">
            <a:avLst/>
          </a:prstGeom>
          <a:noFill/>
          <a:ln>
            <a:noFill/>
          </a:ln>
        </p:spPr>
        <p:txBody>
          <a:bodyPr spcFirstLastPara="1" wrap="square" lIns="121900" tIns="0" rIns="121900" bIns="609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800"/>
              <a:buFont typeface="Quattrocento Sans"/>
              <a:buNone/>
              <a:defRPr sz="3733" b="0"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ES" sz="4000" dirty="0">
                <a:solidFill>
                  <a:schemeClr val="tx1"/>
                </a:solidFill>
                <a:latin typeface="Calibri"/>
                <a:ea typeface="Calibri"/>
                <a:cs typeface="Calibri"/>
                <a:sym typeface="Calibri"/>
              </a:rPr>
              <a:t>Modelos de proceso del negocio</a:t>
            </a:r>
          </a:p>
        </p:txBody>
      </p:sp>
      <p:sp>
        <p:nvSpPr>
          <p:cNvPr id="2" name="CuadroTexto 1">
            <a:extLst>
              <a:ext uri="{FF2B5EF4-FFF2-40B4-BE49-F238E27FC236}">
                <a16:creationId xmlns:a16="http://schemas.microsoft.com/office/drawing/2014/main" id="{BB176126-1841-BA2F-1890-2B96B31675CA}"/>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7"/>
          <p:cNvSpPr txBox="1">
            <a:spLocks noGrp="1"/>
          </p:cNvSpPr>
          <p:nvPr>
            <p:ph type="title" idx="4294967295"/>
          </p:nvPr>
        </p:nvSpPr>
        <p:spPr>
          <a:xfrm>
            <a:off x="1384917" y="838693"/>
            <a:ext cx="11314113"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de proceso del negocio</a:t>
            </a:r>
            <a:endParaRPr sz="4000" dirty="0">
              <a:solidFill>
                <a:schemeClr val="tx1"/>
              </a:solidFill>
              <a:latin typeface="Calibri"/>
              <a:ea typeface="Calibri"/>
              <a:cs typeface="Calibri"/>
              <a:sym typeface="Calibri"/>
            </a:endParaRPr>
          </a:p>
        </p:txBody>
      </p:sp>
      <p:sp>
        <p:nvSpPr>
          <p:cNvPr id="252" name="Google Shape;252;p27"/>
          <p:cNvSpPr txBox="1"/>
          <p:nvPr/>
        </p:nvSpPr>
        <p:spPr>
          <a:xfrm>
            <a:off x="3270867" y="1681852"/>
            <a:ext cx="8420100" cy="701675"/>
          </a:xfrm>
          <a:prstGeom prst="rect">
            <a:avLst/>
          </a:prstGeom>
          <a:noFill/>
          <a:ln>
            <a:noFill/>
          </a:ln>
        </p:spPr>
        <p:txBody>
          <a:bodyPr spcFirstLastPara="1" wrap="square" lIns="91425" tIns="0" rIns="91425" bIns="45700" anchor="t" anchorCtr="0">
            <a:noAutofit/>
          </a:bodyPr>
          <a:lstStyle/>
          <a:p>
            <a:pPr marL="0" marR="0" lvl="0" indent="0" algn="ctr" rtl="0">
              <a:lnSpc>
                <a:spcPct val="90000"/>
              </a:lnSpc>
              <a:spcBef>
                <a:spcPts val="0"/>
              </a:spcBef>
              <a:spcAft>
                <a:spcPts val="0"/>
              </a:spcAft>
              <a:buClr>
                <a:schemeClr val="lt1"/>
              </a:buClr>
              <a:buSzPts val="2800"/>
              <a:buFont typeface="Quattrocento Sans"/>
              <a:buNone/>
            </a:pPr>
            <a:r>
              <a:rPr lang="es-ES" sz="4000" b="0" cap="none" dirty="0">
                <a:solidFill>
                  <a:schemeClr val="dk1"/>
                </a:solidFill>
                <a:latin typeface="Quattrocento Sans"/>
                <a:ea typeface="Quattrocento Sans"/>
                <a:cs typeface="Quattrocento Sans"/>
                <a:sym typeface="Quattrocento Sans"/>
              </a:rPr>
              <a:t>SIMBOLOGIA DIAGRAMAS DE FLUJO</a:t>
            </a:r>
            <a:endParaRPr dirty="0"/>
          </a:p>
        </p:txBody>
      </p:sp>
      <p:sp>
        <p:nvSpPr>
          <p:cNvPr id="253" name="Google Shape;253;p27"/>
          <p:cNvSpPr/>
          <p:nvPr/>
        </p:nvSpPr>
        <p:spPr>
          <a:xfrm>
            <a:off x="4217017" y="2572243"/>
            <a:ext cx="990600" cy="457200"/>
          </a:xfrm>
          <a:prstGeom prst="rect">
            <a:avLst/>
          </a:prstGeom>
          <a:gradFill>
            <a:gsLst>
              <a:gs pos="0">
                <a:srgbClr val="B38F00"/>
              </a:gs>
              <a:gs pos="50000">
                <a:srgbClr val="FFCC00"/>
              </a:gs>
              <a:gs pos="100000">
                <a:srgbClr val="B38F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27"/>
          <p:cNvSpPr txBox="1"/>
          <p:nvPr/>
        </p:nvSpPr>
        <p:spPr>
          <a:xfrm>
            <a:off x="5950567" y="2572244"/>
            <a:ext cx="47879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b="1" dirty="0">
                <a:solidFill>
                  <a:schemeClr val="dk1"/>
                </a:solidFill>
                <a:latin typeface="Lucida Sans"/>
                <a:ea typeface="Lucida Sans"/>
                <a:cs typeface="Lucida Sans"/>
                <a:sym typeface="Lucida Sans"/>
              </a:rPr>
              <a:t>OPERACIÓN: Cuando ocurra algún cambio de actividad</a:t>
            </a:r>
            <a:endParaRPr dirty="0"/>
          </a:p>
        </p:txBody>
      </p:sp>
      <p:sp>
        <p:nvSpPr>
          <p:cNvPr id="255" name="Google Shape;255;p27"/>
          <p:cNvSpPr/>
          <p:nvPr/>
        </p:nvSpPr>
        <p:spPr>
          <a:xfrm>
            <a:off x="4134467" y="3867643"/>
            <a:ext cx="1073150" cy="533400"/>
          </a:xfrm>
          <a:prstGeom prst="rightArrow">
            <a:avLst>
              <a:gd name="adj1" fmla="val 50000"/>
              <a:gd name="adj2" fmla="val 50298"/>
            </a:avLst>
          </a:prstGeom>
          <a:gradFill>
            <a:gsLst>
              <a:gs pos="0">
                <a:srgbClr val="B38F00"/>
              </a:gs>
              <a:gs pos="50000">
                <a:srgbClr val="FFCC00"/>
              </a:gs>
              <a:gs pos="100000">
                <a:srgbClr val="B38F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27"/>
          <p:cNvSpPr txBox="1"/>
          <p:nvPr/>
        </p:nvSpPr>
        <p:spPr>
          <a:xfrm>
            <a:off x="5950567" y="4020044"/>
            <a:ext cx="47879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 TRANSPORTE: Indica movimiento</a:t>
            </a:r>
            <a:endParaRPr/>
          </a:p>
        </p:txBody>
      </p:sp>
      <p:sp>
        <p:nvSpPr>
          <p:cNvPr id="257" name="Google Shape;257;p27"/>
          <p:cNvSpPr/>
          <p:nvPr/>
        </p:nvSpPr>
        <p:spPr>
          <a:xfrm>
            <a:off x="3969367" y="5163043"/>
            <a:ext cx="1403350" cy="838200"/>
          </a:xfrm>
          <a:prstGeom prst="flowChartDecision">
            <a:avLst/>
          </a:prstGeom>
          <a:gradFill>
            <a:gsLst>
              <a:gs pos="0">
                <a:srgbClr val="B38F00"/>
              </a:gs>
              <a:gs pos="50000">
                <a:srgbClr val="FFCC00"/>
              </a:gs>
              <a:gs pos="100000">
                <a:srgbClr val="B38F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27"/>
          <p:cNvSpPr txBox="1"/>
          <p:nvPr/>
        </p:nvSpPr>
        <p:spPr>
          <a:xfrm>
            <a:off x="5950567" y="5163044"/>
            <a:ext cx="4787900" cy="7016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PUNTO DE DECISIÓN: Punto del proceso que se toma decisión</a:t>
            </a:r>
            <a:endParaRPr/>
          </a:p>
        </p:txBody>
      </p:sp>
      <p:sp>
        <p:nvSpPr>
          <p:cNvPr id="2" name="CuadroTexto 1">
            <a:extLst>
              <a:ext uri="{FF2B5EF4-FFF2-40B4-BE49-F238E27FC236}">
                <a16:creationId xmlns:a16="http://schemas.microsoft.com/office/drawing/2014/main" id="{F3D1AE40-7842-4C13-0C48-005B0EC4592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8"/>
          <p:cNvSpPr txBox="1">
            <a:spLocks noGrp="1"/>
          </p:cNvSpPr>
          <p:nvPr>
            <p:ph type="title" idx="4294967295"/>
          </p:nvPr>
        </p:nvSpPr>
        <p:spPr>
          <a:xfrm>
            <a:off x="1730144" y="712433"/>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de proceso del negocio</a:t>
            </a:r>
            <a:endParaRPr sz="4000" dirty="0">
              <a:solidFill>
                <a:schemeClr val="tx1"/>
              </a:solidFill>
              <a:latin typeface="Calibri"/>
              <a:ea typeface="Calibri"/>
              <a:cs typeface="Calibri"/>
              <a:sym typeface="Calibri"/>
            </a:endParaRPr>
          </a:p>
        </p:txBody>
      </p:sp>
      <p:sp>
        <p:nvSpPr>
          <p:cNvPr id="265" name="Google Shape;265;p28"/>
          <p:cNvSpPr/>
          <p:nvPr/>
        </p:nvSpPr>
        <p:spPr>
          <a:xfrm>
            <a:off x="3526127" y="1998579"/>
            <a:ext cx="990600" cy="1219200"/>
          </a:xfrm>
          <a:prstGeom prst="flowChartMerge">
            <a:avLst/>
          </a:prstGeom>
          <a:gradFill>
            <a:gsLst>
              <a:gs pos="0">
                <a:srgbClr val="B38F00"/>
              </a:gs>
              <a:gs pos="50000">
                <a:srgbClr val="FFCC00"/>
              </a:gs>
              <a:gs pos="100000">
                <a:srgbClr val="B38F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28"/>
          <p:cNvSpPr txBox="1"/>
          <p:nvPr/>
        </p:nvSpPr>
        <p:spPr>
          <a:xfrm>
            <a:off x="5424777" y="1998579"/>
            <a:ext cx="5035550" cy="1158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b="1" dirty="0">
                <a:solidFill>
                  <a:schemeClr val="dk1"/>
                </a:solidFill>
                <a:latin typeface="Lucida Sans"/>
                <a:ea typeface="Lucida Sans"/>
                <a:cs typeface="Lucida Sans"/>
                <a:sym typeface="Lucida Sans"/>
              </a:rPr>
              <a:t>ALMACENAMIENTO: </a:t>
            </a:r>
            <a:endParaRPr dirty="0"/>
          </a:p>
          <a:p>
            <a:pPr marL="0" marR="0" lvl="0" indent="0" algn="l" rtl="0">
              <a:spcBef>
                <a:spcPts val="1000"/>
              </a:spcBef>
              <a:spcAft>
                <a:spcPts val="0"/>
              </a:spcAft>
              <a:buClr>
                <a:schemeClr val="dk1"/>
              </a:buClr>
              <a:buSzPts val="2000"/>
              <a:buFont typeface="Lucida Sans"/>
              <a:buNone/>
            </a:pPr>
            <a:r>
              <a:rPr lang="es-ES" sz="2000" b="1" dirty="0">
                <a:solidFill>
                  <a:schemeClr val="dk1"/>
                </a:solidFill>
                <a:latin typeface="Lucida Sans"/>
                <a:ea typeface="Lucida Sans"/>
                <a:cs typeface="Lucida Sans"/>
                <a:sym typeface="Lucida Sans"/>
              </a:rPr>
              <a:t>Cuando exista una condición de almacenamiento controlada  </a:t>
            </a:r>
            <a:endParaRPr dirty="0"/>
          </a:p>
        </p:txBody>
      </p:sp>
      <p:sp>
        <p:nvSpPr>
          <p:cNvPr id="267" name="Google Shape;267;p28"/>
          <p:cNvSpPr/>
          <p:nvPr/>
        </p:nvSpPr>
        <p:spPr>
          <a:xfrm>
            <a:off x="3526127" y="3710820"/>
            <a:ext cx="1238250" cy="457200"/>
          </a:xfrm>
          <a:prstGeom prst="rect">
            <a:avLst/>
          </a:prstGeom>
          <a:gradFill>
            <a:gsLst>
              <a:gs pos="0">
                <a:srgbClr val="B38F00"/>
              </a:gs>
              <a:gs pos="50000">
                <a:srgbClr val="FFCC00"/>
              </a:gs>
              <a:gs pos="100000">
                <a:srgbClr val="B38F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28"/>
          <p:cNvSpPr txBox="1"/>
          <p:nvPr/>
        </p:nvSpPr>
        <p:spPr>
          <a:xfrm>
            <a:off x="5589877" y="3558421"/>
            <a:ext cx="4953000" cy="85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NOTACIÓN: </a:t>
            </a:r>
            <a:endParaRPr/>
          </a:p>
          <a:p>
            <a:pPr marL="0" marR="0" lvl="0" indent="0" algn="l" rtl="0">
              <a:spcBef>
                <a:spcPts val="100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Para registrar información adicional</a:t>
            </a:r>
            <a:endParaRPr/>
          </a:p>
        </p:txBody>
      </p:sp>
      <p:cxnSp>
        <p:nvCxnSpPr>
          <p:cNvPr id="270" name="Google Shape;270;p28"/>
          <p:cNvCxnSpPr/>
          <p:nvPr/>
        </p:nvCxnSpPr>
        <p:spPr>
          <a:xfrm>
            <a:off x="3608677" y="5164512"/>
            <a:ext cx="1238250" cy="0"/>
          </a:xfrm>
          <a:prstGeom prst="straightConnector1">
            <a:avLst/>
          </a:prstGeom>
          <a:noFill/>
          <a:ln w="57150" cap="flat" cmpd="sng">
            <a:solidFill>
              <a:schemeClr val="dk1"/>
            </a:solidFill>
            <a:prstDash val="solid"/>
            <a:round/>
            <a:headEnd type="none" w="med" len="med"/>
            <a:tailEnd type="triangle" w="med" len="med"/>
          </a:ln>
        </p:spPr>
      </p:cxnSp>
      <p:sp>
        <p:nvSpPr>
          <p:cNvPr id="271" name="Google Shape;271;p28"/>
          <p:cNvSpPr txBox="1"/>
          <p:nvPr/>
        </p:nvSpPr>
        <p:spPr>
          <a:xfrm>
            <a:off x="5589877" y="4859713"/>
            <a:ext cx="4953000" cy="85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DIRECCIÓN DEL FLUJO: </a:t>
            </a:r>
            <a:endParaRPr/>
          </a:p>
          <a:p>
            <a:pPr marL="0" marR="0" lvl="0" indent="0" algn="l" rtl="0">
              <a:spcBef>
                <a:spcPts val="100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Dirección y orden de los pasos </a:t>
            </a:r>
            <a:endParaRPr/>
          </a:p>
        </p:txBody>
      </p:sp>
      <p:sp>
        <p:nvSpPr>
          <p:cNvPr id="2" name="CuadroTexto 1">
            <a:extLst>
              <a:ext uri="{FF2B5EF4-FFF2-40B4-BE49-F238E27FC236}">
                <a16:creationId xmlns:a16="http://schemas.microsoft.com/office/drawing/2014/main" id="{6111C2EF-B08D-A4E5-EDEF-309B34EE5CFA}"/>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9"/>
          <p:cNvSpPr txBox="1">
            <a:spLocks noGrp="1"/>
          </p:cNvSpPr>
          <p:nvPr>
            <p:ph type="title" idx="4294967295"/>
          </p:nvPr>
        </p:nvSpPr>
        <p:spPr>
          <a:xfrm>
            <a:off x="1676878" y="866452"/>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Modelos de proceso del negocio</a:t>
            </a:r>
            <a:endParaRPr sz="4000">
              <a:solidFill>
                <a:schemeClr val="tx1"/>
              </a:solidFill>
              <a:latin typeface="Calibri"/>
              <a:ea typeface="Calibri"/>
              <a:cs typeface="Calibri"/>
              <a:sym typeface="Calibri"/>
            </a:endParaRPr>
          </a:p>
        </p:txBody>
      </p:sp>
      <p:sp>
        <p:nvSpPr>
          <p:cNvPr id="278" name="Google Shape;278;p29"/>
          <p:cNvSpPr/>
          <p:nvPr/>
        </p:nvSpPr>
        <p:spPr>
          <a:xfrm>
            <a:off x="3345340" y="1947240"/>
            <a:ext cx="990600" cy="914400"/>
          </a:xfrm>
          <a:prstGeom prst="ellipse">
            <a:avLst/>
          </a:prstGeom>
          <a:gradFill>
            <a:gsLst>
              <a:gs pos="0">
                <a:srgbClr val="B38F00"/>
              </a:gs>
              <a:gs pos="50000">
                <a:srgbClr val="FFCC00"/>
              </a:gs>
              <a:gs pos="100000">
                <a:srgbClr val="B38F00"/>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29"/>
          <p:cNvSpPr txBox="1"/>
          <p:nvPr/>
        </p:nvSpPr>
        <p:spPr>
          <a:xfrm>
            <a:off x="5326540" y="2023441"/>
            <a:ext cx="5283200" cy="85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INSPECCIÓN: </a:t>
            </a:r>
            <a:endParaRPr/>
          </a:p>
          <a:p>
            <a:pPr marL="0" marR="0" lvl="0" indent="0" algn="l" rtl="0">
              <a:spcBef>
                <a:spcPts val="100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El flujo de proceso se ha detenido</a:t>
            </a:r>
            <a:endParaRPr/>
          </a:p>
        </p:txBody>
      </p:sp>
      <p:sp>
        <p:nvSpPr>
          <p:cNvPr id="280" name="Google Shape;280;p29"/>
          <p:cNvSpPr/>
          <p:nvPr/>
        </p:nvSpPr>
        <p:spPr>
          <a:xfrm>
            <a:off x="3345340" y="3392661"/>
            <a:ext cx="1073150" cy="914400"/>
          </a:xfrm>
          <a:prstGeom prst="flowChartMultidocument">
            <a:avLst/>
          </a:prstGeom>
          <a:gradFill>
            <a:gsLst>
              <a:gs pos="0">
                <a:srgbClr val="B38F00"/>
              </a:gs>
              <a:gs pos="50000">
                <a:srgbClr val="FFCC00"/>
              </a:gs>
              <a:gs pos="100000">
                <a:srgbClr val="B38F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29"/>
          <p:cNvSpPr txBox="1"/>
          <p:nvPr/>
        </p:nvSpPr>
        <p:spPr>
          <a:xfrm>
            <a:off x="5326540" y="3392662"/>
            <a:ext cx="5283200" cy="85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DOCUMENTACIÓN: </a:t>
            </a:r>
            <a:endParaRPr/>
          </a:p>
          <a:p>
            <a:pPr marL="0" marR="0" lvl="0" indent="0" algn="l" rtl="0">
              <a:spcBef>
                <a:spcPts val="100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Indica que se registró información</a:t>
            </a:r>
            <a:endParaRPr/>
          </a:p>
        </p:txBody>
      </p:sp>
      <p:sp>
        <p:nvSpPr>
          <p:cNvPr id="282" name="Google Shape;282;p29"/>
          <p:cNvSpPr/>
          <p:nvPr/>
        </p:nvSpPr>
        <p:spPr>
          <a:xfrm>
            <a:off x="3345340" y="4805039"/>
            <a:ext cx="1155700" cy="609600"/>
          </a:xfrm>
          <a:prstGeom prst="flowChartDelay">
            <a:avLst/>
          </a:prstGeom>
          <a:gradFill>
            <a:gsLst>
              <a:gs pos="0">
                <a:srgbClr val="B38F00"/>
              </a:gs>
              <a:gs pos="50000">
                <a:srgbClr val="FFCC00"/>
              </a:gs>
              <a:gs pos="100000">
                <a:srgbClr val="B38F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29"/>
          <p:cNvSpPr txBox="1"/>
          <p:nvPr/>
        </p:nvSpPr>
        <p:spPr>
          <a:xfrm>
            <a:off x="5382103" y="4632003"/>
            <a:ext cx="5283200" cy="85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ESPERA: </a:t>
            </a:r>
            <a:endParaRPr/>
          </a:p>
          <a:p>
            <a:pPr marL="0" marR="0" lvl="0" indent="0" algn="l" rtl="0">
              <a:spcBef>
                <a:spcPts val="1000"/>
              </a:spcBef>
              <a:spcAft>
                <a:spcPts val="0"/>
              </a:spcAft>
              <a:buClr>
                <a:schemeClr val="dk1"/>
              </a:buClr>
              <a:buSzPts val="2000"/>
              <a:buFont typeface="Lucida Sans"/>
              <a:buNone/>
            </a:pPr>
            <a:r>
              <a:rPr lang="es-ES" sz="2000" b="1">
                <a:solidFill>
                  <a:schemeClr val="dk1"/>
                </a:solidFill>
                <a:latin typeface="Lucida Sans"/>
                <a:ea typeface="Lucida Sans"/>
                <a:cs typeface="Lucida Sans"/>
                <a:sym typeface="Lucida Sans"/>
              </a:rPr>
              <a:t>Almacenamiento provisional</a:t>
            </a:r>
            <a:endParaRPr/>
          </a:p>
        </p:txBody>
      </p:sp>
      <p:sp>
        <p:nvSpPr>
          <p:cNvPr id="2" name="CuadroTexto 1">
            <a:extLst>
              <a:ext uri="{FF2B5EF4-FFF2-40B4-BE49-F238E27FC236}">
                <a16:creationId xmlns:a16="http://schemas.microsoft.com/office/drawing/2014/main" id="{8AE52481-7572-3810-452E-87CFC442961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0"/>
          <p:cNvSpPr txBox="1">
            <a:spLocks noGrp="1"/>
          </p:cNvSpPr>
          <p:nvPr>
            <p:ph type="title" idx="4294967295"/>
          </p:nvPr>
        </p:nvSpPr>
        <p:spPr>
          <a:xfrm>
            <a:off x="1651247" y="933065"/>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de proceso del negocio</a:t>
            </a:r>
            <a:endParaRPr sz="4000" dirty="0">
              <a:solidFill>
                <a:schemeClr val="tx1"/>
              </a:solidFill>
              <a:latin typeface="Calibri"/>
              <a:ea typeface="Calibri"/>
              <a:cs typeface="Calibri"/>
              <a:sym typeface="Calibri"/>
            </a:endParaRPr>
          </a:p>
        </p:txBody>
      </p:sp>
      <p:cxnSp>
        <p:nvCxnSpPr>
          <p:cNvPr id="290" name="Google Shape;290;p30"/>
          <p:cNvCxnSpPr/>
          <p:nvPr/>
        </p:nvCxnSpPr>
        <p:spPr>
          <a:xfrm>
            <a:off x="4349894" y="2168933"/>
            <a:ext cx="990600" cy="0"/>
          </a:xfrm>
          <a:prstGeom prst="straightConnector1">
            <a:avLst/>
          </a:prstGeom>
          <a:noFill/>
          <a:ln w="57150" cap="flat" cmpd="sng">
            <a:solidFill>
              <a:schemeClr val="dk1"/>
            </a:solidFill>
            <a:prstDash val="solid"/>
            <a:round/>
            <a:headEnd type="none" w="med" len="med"/>
            <a:tailEnd type="none" w="med" len="med"/>
          </a:ln>
        </p:spPr>
      </p:cxnSp>
      <p:cxnSp>
        <p:nvCxnSpPr>
          <p:cNvPr id="291" name="Google Shape;291;p30"/>
          <p:cNvCxnSpPr/>
          <p:nvPr/>
        </p:nvCxnSpPr>
        <p:spPr>
          <a:xfrm flipH="1">
            <a:off x="4762644" y="2168933"/>
            <a:ext cx="577850" cy="533400"/>
          </a:xfrm>
          <a:prstGeom prst="straightConnector1">
            <a:avLst/>
          </a:prstGeom>
          <a:noFill/>
          <a:ln w="57150" cap="flat" cmpd="sng">
            <a:solidFill>
              <a:schemeClr val="dk1"/>
            </a:solidFill>
            <a:prstDash val="solid"/>
            <a:round/>
            <a:headEnd type="none" w="med" len="med"/>
            <a:tailEnd type="none" w="med" len="med"/>
          </a:ln>
        </p:spPr>
      </p:cxnSp>
      <p:cxnSp>
        <p:nvCxnSpPr>
          <p:cNvPr id="292" name="Google Shape;292;p30"/>
          <p:cNvCxnSpPr/>
          <p:nvPr/>
        </p:nvCxnSpPr>
        <p:spPr>
          <a:xfrm>
            <a:off x="4762644" y="2702333"/>
            <a:ext cx="1155700" cy="0"/>
          </a:xfrm>
          <a:prstGeom prst="straightConnector1">
            <a:avLst/>
          </a:prstGeom>
          <a:noFill/>
          <a:ln w="57150" cap="flat" cmpd="sng">
            <a:solidFill>
              <a:schemeClr val="dk1"/>
            </a:solidFill>
            <a:prstDash val="solid"/>
            <a:round/>
            <a:headEnd type="none" w="med" len="med"/>
            <a:tailEnd type="triangle" w="med" len="med"/>
          </a:ln>
        </p:spPr>
      </p:cxnSp>
      <p:sp>
        <p:nvSpPr>
          <p:cNvPr id="293" name="Google Shape;293;p30"/>
          <p:cNvSpPr txBox="1"/>
          <p:nvPr/>
        </p:nvSpPr>
        <p:spPr>
          <a:xfrm>
            <a:off x="6480319" y="2062572"/>
            <a:ext cx="5613400" cy="85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dirty="0">
                <a:solidFill>
                  <a:schemeClr val="dk1"/>
                </a:solidFill>
                <a:latin typeface="Lucida Sans"/>
                <a:ea typeface="Lucida Sans"/>
                <a:cs typeface="Lucida Sans"/>
                <a:sym typeface="Lucida Sans"/>
              </a:rPr>
              <a:t>TRANSMISIÓN: </a:t>
            </a:r>
            <a:endParaRPr dirty="0"/>
          </a:p>
          <a:p>
            <a:pPr marL="0" marR="0" lvl="0" indent="0" algn="l" rtl="0">
              <a:spcBef>
                <a:spcPts val="1000"/>
              </a:spcBef>
              <a:spcAft>
                <a:spcPts val="0"/>
              </a:spcAft>
              <a:buClr>
                <a:schemeClr val="dk1"/>
              </a:buClr>
              <a:buSzPts val="2000"/>
              <a:buFont typeface="Lucida Sans"/>
              <a:buNone/>
            </a:pPr>
            <a:r>
              <a:rPr lang="es-ES" sz="2000" dirty="0">
                <a:solidFill>
                  <a:schemeClr val="dk1"/>
                </a:solidFill>
                <a:latin typeface="Lucida Sans"/>
                <a:ea typeface="Lucida Sans"/>
                <a:cs typeface="Lucida Sans"/>
                <a:sym typeface="Lucida Sans"/>
              </a:rPr>
              <a:t>Para transmitir información</a:t>
            </a:r>
            <a:endParaRPr dirty="0"/>
          </a:p>
        </p:txBody>
      </p:sp>
      <p:sp>
        <p:nvSpPr>
          <p:cNvPr id="294" name="Google Shape;294;p30"/>
          <p:cNvSpPr/>
          <p:nvPr/>
        </p:nvSpPr>
        <p:spPr>
          <a:xfrm>
            <a:off x="4707680" y="3305584"/>
            <a:ext cx="577850" cy="457200"/>
          </a:xfrm>
          <a:prstGeom prst="ellipse">
            <a:avLst/>
          </a:prstGeom>
          <a:gradFill>
            <a:gsLst>
              <a:gs pos="0">
                <a:srgbClr val="B38F00"/>
              </a:gs>
              <a:gs pos="50000">
                <a:srgbClr val="FFCC00"/>
              </a:gs>
              <a:gs pos="100000">
                <a:srgbClr val="B38F00"/>
              </a:gs>
            </a:gsLst>
            <a:lin ang="540000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5" name="Google Shape;295;p30"/>
          <p:cNvSpPr txBox="1"/>
          <p:nvPr/>
        </p:nvSpPr>
        <p:spPr>
          <a:xfrm>
            <a:off x="6546369" y="3229385"/>
            <a:ext cx="5137150" cy="85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a:solidFill>
                  <a:schemeClr val="dk1"/>
                </a:solidFill>
                <a:latin typeface="Lucida Sans"/>
                <a:ea typeface="Lucida Sans"/>
                <a:cs typeface="Lucida Sans"/>
                <a:sym typeface="Lucida Sans"/>
              </a:rPr>
              <a:t>CONECTOR: </a:t>
            </a:r>
            <a:endParaRPr/>
          </a:p>
          <a:p>
            <a:pPr marL="0" marR="0" lvl="0" indent="0" algn="l" rtl="0">
              <a:spcBef>
                <a:spcPts val="1000"/>
              </a:spcBef>
              <a:spcAft>
                <a:spcPts val="0"/>
              </a:spcAft>
              <a:buClr>
                <a:schemeClr val="dk1"/>
              </a:buClr>
              <a:buSzPts val="2000"/>
              <a:buFont typeface="Lucida Sans"/>
              <a:buNone/>
            </a:pPr>
            <a:r>
              <a:rPr lang="es-ES" sz="2000">
                <a:solidFill>
                  <a:schemeClr val="dk1"/>
                </a:solidFill>
                <a:latin typeface="Lucida Sans"/>
                <a:ea typeface="Lucida Sans"/>
                <a:cs typeface="Lucida Sans"/>
                <a:sym typeface="Lucida Sans"/>
              </a:rPr>
              <a:t>Servirá como entrada de otro diagrama</a:t>
            </a:r>
            <a:endParaRPr/>
          </a:p>
        </p:txBody>
      </p:sp>
      <p:sp>
        <p:nvSpPr>
          <p:cNvPr id="296" name="Google Shape;296;p30"/>
          <p:cNvSpPr/>
          <p:nvPr/>
        </p:nvSpPr>
        <p:spPr>
          <a:xfrm>
            <a:off x="4257558" y="4544627"/>
            <a:ext cx="1320800" cy="381000"/>
          </a:xfrm>
          <a:prstGeom prst="flowChartTerminator">
            <a:avLst/>
          </a:prstGeom>
          <a:gradFill>
            <a:gsLst>
              <a:gs pos="0">
                <a:srgbClr val="B38F00"/>
              </a:gs>
              <a:gs pos="50000">
                <a:srgbClr val="FFCC00"/>
              </a:gs>
              <a:gs pos="100000">
                <a:srgbClr val="B38F00"/>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30"/>
          <p:cNvSpPr txBox="1"/>
          <p:nvPr/>
        </p:nvSpPr>
        <p:spPr>
          <a:xfrm>
            <a:off x="6594722" y="4316028"/>
            <a:ext cx="5035550" cy="8540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000"/>
              <a:buFont typeface="Lucida Sans"/>
              <a:buNone/>
            </a:pPr>
            <a:r>
              <a:rPr lang="es-ES" sz="2000">
                <a:solidFill>
                  <a:schemeClr val="dk1"/>
                </a:solidFill>
                <a:latin typeface="Lucida Sans"/>
                <a:ea typeface="Lucida Sans"/>
                <a:cs typeface="Lucida Sans"/>
                <a:sym typeface="Lucida Sans"/>
              </a:rPr>
              <a:t>LIMITE: </a:t>
            </a:r>
            <a:endParaRPr/>
          </a:p>
          <a:p>
            <a:pPr marL="0" marR="0" lvl="0" indent="0" algn="l" rtl="0">
              <a:spcBef>
                <a:spcPts val="1000"/>
              </a:spcBef>
              <a:spcAft>
                <a:spcPts val="0"/>
              </a:spcAft>
              <a:buClr>
                <a:schemeClr val="dk1"/>
              </a:buClr>
              <a:buSzPts val="2000"/>
              <a:buFont typeface="Lucida Sans"/>
              <a:buNone/>
            </a:pPr>
            <a:r>
              <a:rPr lang="es-ES" sz="2000">
                <a:solidFill>
                  <a:schemeClr val="dk1"/>
                </a:solidFill>
                <a:latin typeface="Lucida Sans"/>
                <a:ea typeface="Lucida Sans"/>
                <a:cs typeface="Lucida Sans"/>
                <a:sym typeface="Lucida Sans"/>
              </a:rPr>
              <a:t>Indica el inicio y el fin del flujo</a:t>
            </a:r>
            <a:endParaRPr/>
          </a:p>
        </p:txBody>
      </p:sp>
      <p:sp>
        <p:nvSpPr>
          <p:cNvPr id="2" name="CuadroTexto 1">
            <a:extLst>
              <a:ext uri="{FF2B5EF4-FFF2-40B4-BE49-F238E27FC236}">
                <a16:creationId xmlns:a16="http://schemas.microsoft.com/office/drawing/2014/main" id="{DE22D8E8-9A9B-60F8-4551-032FFD61F8B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a:spLocks noGrp="1"/>
          </p:cNvSpPr>
          <p:nvPr>
            <p:ph type="title" idx="4294967295"/>
          </p:nvPr>
        </p:nvSpPr>
        <p:spPr>
          <a:xfrm>
            <a:off x="1180730" y="767441"/>
            <a:ext cx="7675563"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Modelos de proceso del negocio</a:t>
            </a:r>
            <a:endParaRPr sz="4000">
              <a:solidFill>
                <a:schemeClr val="tx1"/>
              </a:solidFill>
              <a:latin typeface="Calibri"/>
              <a:ea typeface="Calibri"/>
              <a:cs typeface="Calibri"/>
              <a:sym typeface="Calibri"/>
            </a:endParaRPr>
          </a:p>
        </p:txBody>
      </p:sp>
      <p:sp>
        <p:nvSpPr>
          <p:cNvPr id="304" name="Google Shape;304;p31"/>
          <p:cNvSpPr txBox="1"/>
          <p:nvPr/>
        </p:nvSpPr>
        <p:spPr>
          <a:xfrm>
            <a:off x="3372485" y="1551764"/>
            <a:ext cx="5035550"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2"/>
              </a:buClr>
              <a:buSzPts val="3600"/>
              <a:buFont typeface="Calibri"/>
              <a:buNone/>
            </a:pPr>
            <a:r>
              <a:rPr lang="es-ES" sz="3600" b="1" dirty="0">
                <a:solidFill>
                  <a:schemeClr val="accent2"/>
                </a:solidFill>
                <a:latin typeface="Calibri"/>
                <a:ea typeface="Calibri"/>
                <a:cs typeface="Calibri"/>
                <a:sym typeface="Calibri"/>
              </a:rPr>
              <a:t>Diagrama de Bloque</a:t>
            </a:r>
            <a:endParaRPr dirty="0"/>
          </a:p>
        </p:txBody>
      </p:sp>
      <p:sp>
        <p:nvSpPr>
          <p:cNvPr id="305" name="Google Shape;305;p31"/>
          <p:cNvSpPr txBox="1"/>
          <p:nvPr/>
        </p:nvSpPr>
        <p:spPr>
          <a:xfrm>
            <a:off x="1795331" y="2269918"/>
            <a:ext cx="7854842" cy="388410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chemeClr val="dk1"/>
              </a:buClr>
              <a:buSzPts val="2200"/>
              <a:buFont typeface="Lucida Sans"/>
              <a:buNone/>
            </a:pPr>
            <a:r>
              <a:rPr lang="es-ES" sz="2200" dirty="0">
                <a:solidFill>
                  <a:schemeClr val="dk1"/>
                </a:solidFill>
                <a:latin typeface="Lucida Sans"/>
                <a:ea typeface="Lucida Sans"/>
                <a:cs typeface="Lucida Sans"/>
                <a:sym typeface="Lucida Sans"/>
              </a:rPr>
              <a:t>Visión general, rápida y no compleja del proceso.</a:t>
            </a:r>
            <a:endParaRPr dirty="0"/>
          </a:p>
          <a:p>
            <a:pPr marL="0" marR="0" lvl="0" indent="0" algn="l" rtl="0">
              <a:lnSpc>
                <a:spcPct val="140000"/>
              </a:lnSpc>
              <a:spcBef>
                <a:spcPts val="0"/>
              </a:spcBef>
              <a:spcAft>
                <a:spcPts val="0"/>
              </a:spcAft>
              <a:buClr>
                <a:schemeClr val="dk1"/>
              </a:buClr>
              <a:buSzPts val="2200"/>
              <a:buFont typeface="Calibri"/>
              <a:buNone/>
            </a:pPr>
            <a:endParaRPr sz="2200" dirty="0">
              <a:solidFill>
                <a:schemeClr val="dk1"/>
              </a:solidFill>
              <a:latin typeface="Lucida Sans"/>
              <a:ea typeface="Lucida Sans"/>
              <a:cs typeface="Lucida Sans"/>
              <a:sym typeface="Lucida Sans"/>
            </a:endParaRPr>
          </a:p>
          <a:p>
            <a:pPr marL="0" marR="0" lvl="0" indent="0" algn="l" rtl="0">
              <a:lnSpc>
                <a:spcPct val="140000"/>
              </a:lnSpc>
              <a:spcBef>
                <a:spcPts val="0"/>
              </a:spcBef>
              <a:spcAft>
                <a:spcPts val="0"/>
              </a:spcAft>
              <a:buClr>
                <a:schemeClr val="dk1"/>
              </a:buClr>
              <a:buSzPts val="2200"/>
              <a:buFont typeface="Lucida Sans"/>
              <a:buNone/>
            </a:pPr>
            <a:r>
              <a:rPr lang="es-ES" sz="2200" dirty="0">
                <a:solidFill>
                  <a:schemeClr val="dk1"/>
                </a:solidFill>
                <a:latin typeface="Lucida Sans"/>
                <a:ea typeface="Lucida Sans"/>
                <a:cs typeface="Lucida Sans"/>
                <a:sym typeface="Lucida Sans"/>
              </a:rPr>
              <a:t>Principales símbolos son: el circulo alargado que indica el inicio y el final del flujo, los rectángulos representan actividades en frases descriptivas y concisas y las flechas conectan los rectángulos y la dirección que tiene el flujo de información</a:t>
            </a:r>
            <a:endParaRPr dirty="0"/>
          </a:p>
          <a:p>
            <a:pPr marL="0" marR="0" lvl="0" indent="0" algn="l" rtl="0">
              <a:lnSpc>
                <a:spcPct val="140000"/>
              </a:lnSpc>
              <a:spcBef>
                <a:spcPts val="0"/>
              </a:spcBef>
              <a:spcAft>
                <a:spcPts val="0"/>
              </a:spcAft>
              <a:buClr>
                <a:schemeClr val="dk1"/>
              </a:buClr>
              <a:buSzPts val="2200"/>
              <a:buFont typeface="Calibri"/>
              <a:buNone/>
            </a:pPr>
            <a:endParaRPr sz="2200" dirty="0">
              <a:solidFill>
                <a:schemeClr val="dk1"/>
              </a:solidFill>
              <a:latin typeface="Lucida Sans"/>
              <a:ea typeface="Lucida Sans"/>
              <a:cs typeface="Lucida Sans"/>
              <a:sym typeface="Lucida Sans"/>
            </a:endParaRPr>
          </a:p>
        </p:txBody>
      </p:sp>
      <p:sp>
        <p:nvSpPr>
          <p:cNvPr id="306" name="Google Shape;306;p31"/>
          <p:cNvSpPr/>
          <p:nvPr/>
        </p:nvSpPr>
        <p:spPr>
          <a:xfrm>
            <a:off x="9766206" y="767539"/>
            <a:ext cx="2063750" cy="457200"/>
          </a:xfrm>
          <a:prstGeom prst="flowChartTerminator">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Inicio</a:t>
            </a:r>
            <a:endParaRPr/>
          </a:p>
        </p:txBody>
      </p:sp>
      <p:sp>
        <p:nvSpPr>
          <p:cNvPr id="307" name="Google Shape;307;p31"/>
          <p:cNvSpPr/>
          <p:nvPr/>
        </p:nvSpPr>
        <p:spPr>
          <a:xfrm>
            <a:off x="9848756" y="5339539"/>
            <a:ext cx="1981200" cy="457200"/>
          </a:xfrm>
          <a:prstGeom prst="flowChartTerminator">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Fin</a:t>
            </a:r>
            <a:endParaRPr/>
          </a:p>
        </p:txBody>
      </p:sp>
      <p:sp>
        <p:nvSpPr>
          <p:cNvPr id="308" name="Google Shape;308;p31"/>
          <p:cNvSpPr/>
          <p:nvPr/>
        </p:nvSpPr>
        <p:spPr>
          <a:xfrm>
            <a:off x="9848756" y="1605739"/>
            <a:ext cx="1898650" cy="533400"/>
          </a:xfrm>
          <a:prstGeom prst="flowChartProcess">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Reconocer</a:t>
            </a:r>
            <a:endParaRPr/>
          </a:p>
        </p:txBody>
      </p:sp>
      <p:sp>
        <p:nvSpPr>
          <p:cNvPr id="309" name="Google Shape;309;p31"/>
          <p:cNvSpPr/>
          <p:nvPr/>
        </p:nvSpPr>
        <p:spPr>
          <a:xfrm>
            <a:off x="9848756" y="2596339"/>
            <a:ext cx="1898650" cy="533400"/>
          </a:xfrm>
          <a:prstGeom prst="flowChartProcess">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Evaluar</a:t>
            </a:r>
            <a:endParaRPr/>
          </a:p>
        </p:txBody>
      </p:sp>
      <p:sp>
        <p:nvSpPr>
          <p:cNvPr id="310" name="Google Shape;310;p31"/>
          <p:cNvSpPr/>
          <p:nvPr/>
        </p:nvSpPr>
        <p:spPr>
          <a:xfrm>
            <a:off x="9848756" y="3510739"/>
            <a:ext cx="1898650" cy="533400"/>
          </a:xfrm>
          <a:prstGeom prst="flowChartProcess">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Definir</a:t>
            </a:r>
            <a:endParaRPr/>
          </a:p>
        </p:txBody>
      </p:sp>
      <p:sp>
        <p:nvSpPr>
          <p:cNvPr id="311" name="Google Shape;311;p31"/>
          <p:cNvSpPr/>
          <p:nvPr/>
        </p:nvSpPr>
        <p:spPr>
          <a:xfrm>
            <a:off x="9848756" y="4425139"/>
            <a:ext cx="1898650" cy="533400"/>
          </a:xfrm>
          <a:prstGeom prst="flowChartProcess">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Presentar</a:t>
            </a:r>
            <a:endParaRPr/>
          </a:p>
        </p:txBody>
      </p:sp>
      <p:cxnSp>
        <p:nvCxnSpPr>
          <p:cNvPr id="312" name="Google Shape;312;p31"/>
          <p:cNvCxnSpPr/>
          <p:nvPr/>
        </p:nvCxnSpPr>
        <p:spPr>
          <a:xfrm>
            <a:off x="10839356" y="1224739"/>
            <a:ext cx="0" cy="381000"/>
          </a:xfrm>
          <a:prstGeom prst="straightConnector1">
            <a:avLst/>
          </a:prstGeom>
          <a:noFill/>
          <a:ln w="9525" cap="flat" cmpd="sng">
            <a:solidFill>
              <a:schemeClr val="dk1"/>
            </a:solidFill>
            <a:prstDash val="solid"/>
            <a:round/>
            <a:headEnd type="none" w="med" len="med"/>
            <a:tailEnd type="triangle" w="med" len="med"/>
          </a:ln>
        </p:spPr>
      </p:cxnSp>
      <p:cxnSp>
        <p:nvCxnSpPr>
          <p:cNvPr id="313" name="Google Shape;313;p31"/>
          <p:cNvCxnSpPr/>
          <p:nvPr/>
        </p:nvCxnSpPr>
        <p:spPr>
          <a:xfrm>
            <a:off x="10839356" y="2139139"/>
            <a:ext cx="0" cy="457200"/>
          </a:xfrm>
          <a:prstGeom prst="straightConnector1">
            <a:avLst/>
          </a:prstGeom>
          <a:noFill/>
          <a:ln w="9525" cap="flat" cmpd="sng">
            <a:solidFill>
              <a:schemeClr val="dk1"/>
            </a:solidFill>
            <a:prstDash val="solid"/>
            <a:round/>
            <a:headEnd type="none" w="med" len="med"/>
            <a:tailEnd type="triangle" w="med" len="med"/>
          </a:ln>
        </p:spPr>
      </p:cxnSp>
      <p:cxnSp>
        <p:nvCxnSpPr>
          <p:cNvPr id="314" name="Google Shape;314;p31"/>
          <p:cNvCxnSpPr/>
          <p:nvPr/>
        </p:nvCxnSpPr>
        <p:spPr>
          <a:xfrm>
            <a:off x="10839356" y="3129739"/>
            <a:ext cx="0" cy="381000"/>
          </a:xfrm>
          <a:prstGeom prst="straightConnector1">
            <a:avLst/>
          </a:prstGeom>
          <a:noFill/>
          <a:ln w="9525" cap="flat" cmpd="sng">
            <a:solidFill>
              <a:schemeClr val="dk1"/>
            </a:solidFill>
            <a:prstDash val="solid"/>
            <a:round/>
            <a:headEnd type="none" w="med" len="med"/>
            <a:tailEnd type="triangle" w="med" len="med"/>
          </a:ln>
        </p:spPr>
      </p:cxnSp>
      <p:cxnSp>
        <p:nvCxnSpPr>
          <p:cNvPr id="315" name="Google Shape;315;p31"/>
          <p:cNvCxnSpPr/>
          <p:nvPr/>
        </p:nvCxnSpPr>
        <p:spPr>
          <a:xfrm>
            <a:off x="10839356" y="4044139"/>
            <a:ext cx="0" cy="381000"/>
          </a:xfrm>
          <a:prstGeom prst="straightConnector1">
            <a:avLst/>
          </a:prstGeom>
          <a:noFill/>
          <a:ln w="9525" cap="flat" cmpd="sng">
            <a:solidFill>
              <a:schemeClr val="dk1"/>
            </a:solidFill>
            <a:prstDash val="solid"/>
            <a:round/>
            <a:headEnd type="none" w="med" len="med"/>
            <a:tailEnd type="triangle" w="med" len="med"/>
          </a:ln>
        </p:spPr>
      </p:cxnSp>
      <p:cxnSp>
        <p:nvCxnSpPr>
          <p:cNvPr id="316" name="Google Shape;316;p31"/>
          <p:cNvCxnSpPr/>
          <p:nvPr/>
        </p:nvCxnSpPr>
        <p:spPr>
          <a:xfrm>
            <a:off x="10839356" y="4958539"/>
            <a:ext cx="0" cy="381000"/>
          </a:xfrm>
          <a:prstGeom prst="straightConnector1">
            <a:avLst/>
          </a:prstGeom>
          <a:noFill/>
          <a:ln w="9525" cap="flat" cmpd="sng">
            <a:solidFill>
              <a:schemeClr val="dk1"/>
            </a:solidFill>
            <a:prstDash val="solid"/>
            <a:round/>
            <a:headEnd type="none" w="med" len="med"/>
            <a:tailEnd type="triangle" w="med" len="med"/>
          </a:ln>
        </p:spPr>
      </p:cxnSp>
      <p:sp>
        <p:nvSpPr>
          <p:cNvPr id="2" name="CuadroTexto 1">
            <a:extLst>
              <a:ext uri="{FF2B5EF4-FFF2-40B4-BE49-F238E27FC236}">
                <a16:creationId xmlns:a16="http://schemas.microsoft.com/office/drawing/2014/main" id="{EF7D0EDC-03FB-F4FB-F902-BD16351FAE7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BAC766-683D-2238-8C5A-7DD7D48F3DBF}"/>
              </a:ext>
            </a:extLst>
          </p:cNvPr>
          <p:cNvSpPr txBox="1"/>
          <p:nvPr/>
        </p:nvSpPr>
        <p:spPr>
          <a:xfrm>
            <a:off x="1044075" y="4060148"/>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Resultado de aprendizaje</a:t>
            </a:r>
          </a:p>
        </p:txBody>
      </p:sp>
      <p:sp>
        <p:nvSpPr>
          <p:cNvPr id="3" name="CuadroTexto 2">
            <a:extLst>
              <a:ext uri="{FF2B5EF4-FFF2-40B4-BE49-F238E27FC236}">
                <a16:creationId xmlns:a16="http://schemas.microsoft.com/office/drawing/2014/main" id="{AA7B9964-A350-7C70-5540-107AF666EDF8}"/>
              </a:ext>
            </a:extLst>
          </p:cNvPr>
          <p:cNvSpPr txBox="1"/>
          <p:nvPr/>
        </p:nvSpPr>
        <p:spPr>
          <a:xfrm>
            <a:off x="1044075" y="4804433"/>
            <a:ext cx="4357265" cy="584775"/>
          </a:xfrm>
          <a:prstGeom prst="rect">
            <a:avLst/>
          </a:prstGeom>
          <a:noFill/>
        </p:spPr>
        <p:txBody>
          <a:bodyPr wrap="square" rtlCol="0">
            <a:spAutoFit/>
          </a:bodyPr>
          <a:lstStyle/>
          <a:p>
            <a:pPr algn="just"/>
            <a:r>
              <a:rPr lang="es-ES" sz="1600" dirty="0">
                <a:solidFill>
                  <a:schemeClr val="bg1"/>
                </a:solidFill>
                <a:latin typeface="Roboto" panose="02000000000000000000" pitchFamily="2" charset="0"/>
                <a:ea typeface="Roboto" panose="02000000000000000000" pitchFamily="2" charset="0"/>
              </a:rPr>
              <a:t>Analiza el nivel de madurez de los procesos de TI en una organización.</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7022906E-705C-2B42-1EC2-5D331E6221D6}"/>
              </a:ext>
            </a:extLst>
          </p:cNvPr>
          <p:cNvCxnSpPr>
            <a:cxnSpLocks/>
          </p:cNvCxnSpPr>
          <p:nvPr/>
        </p:nvCxnSpPr>
        <p:spPr>
          <a:xfrm>
            <a:off x="954126" y="4000173"/>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51627714-A1E4-5801-30D9-6965623F15E5}"/>
              </a:ext>
            </a:extLst>
          </p:cNvPr>
          <p:cNvSpPr txBox="1"/>
          <p:nvPr/>
        </p:nvSpPr>
        <p:spPr>
          <a:xfrm>
            <a:off x="6790660" y="4000173"/>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Evidencia de aprendizaje</a:t>
            </a:r>
          </a:p>
        </p:txBody>
      </p:sp>
      <p:sp>
        <p:nvSpPr>
          <p:cNvPr id="7" name="CuadroTexto 6">
            <a:extLst>
              <a:ext uri="{FF2B5EF4-FFF2-40B4-BE49-F238E27FC236}">
                <a16:creationId xmlns:a16="http://schemas.microsoft.com/office/drawing/2014/main" id="{4F30AAB8-3B60-8BBC-B011-7C8C56767996}"/>
              </a:ext>
            </a:extLst>
          </p:cNvPr>
          <p:cNvSpPr txBox="1"/>
          <p:nvPr/>
        </p:nvSpPr>
        <p:spPr>
          <a:xfrm>
            <a:off x="6790660" y="4744458"/>
            <a:ext cx="4357265" cy="584775"/>
          </a:xfrm>
          <a:prstGeom prst="rect">
            <a:avLst/>
          </a:prstGeom>
          <a:noFill/>
        </p:spPr>
        <p:txBody>
          <a:bodyPr wrap="square" rtlCol="0">
            <a:spAutoFit/>
          </a:bodyPr>
          <a:lstStyle/>
          <a:p>
            <a:pPr algn="just"/>
            <a:r>
              <a:rPr lang="es-ES" sz="1600" dirty="0">
                <a:solidFill>
                  <a:schemeClr val="bg1"/>
                </a:solidFill>
                <a:latin typeface="Roboto" panose="02000000000000000000" pitchFamily="2" charset="0"/>
                <a:ea typeface="Roboto" panose="02000000000000000000" pitchFamily="2" charset="0"/>
              </a:rPr>
              <a:t>Informe académico sobre rediseño de procesos basados en TI</a:t>
            </a:r>
            <a:r>
              <a:rPr lang="pt-BR" sz="1600" dirty="0">
                <a:solidFill>
                  <a:schemeClr val="bg1"/>
                </a:solidFill>
                <a:latin typeface="Roboto" panose="02000000000000000000" pitchFamily="2" charset="0"/>
                <a:ea typeface="Roboto" panose="02000000000000000000" pitchFamily="2" charset="0"/>
              </a:rPr>
              <a:t>.</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8" name="Conector recto de flecha 7">
            <a:extLst>
              <a:ext uri="{FF2B5EF4-FFF2-40B4-BE49-F238E27FC236}">
                <a16:creationId xmlns:a16="http://schemas.microsoft.com/office/drawing/2014/main" id="{E8395880-ED40-8894-CDF4-8D71112AEF50}"/>
              </a:ext>
            </a:extLst>
          </p:cNvPr>
          <p:cNvCxnSpPr>
            <a:cxnSpLocks/>
          </p:cNvCxnSpPr>
          <p:nvPr/>
        </p:nvCxnSpPr>
        <p:spPr>
          <a:xfrm>
            <a:off x="6700711" y="3940198"/>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4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2"/>
          <p:cNvSpPr txBox="1">
            <a:spLocks noGrp="1"/>
          </p:cNvSpPr>
          <p:nvPr>
            <p:ph type="title" idx="4294967295"/>
          </p:nvPr>
        </p:nvSpPr>
        <p:spPr>
          <a:xfrm>
            <a:off x="1180730" y="747050"/>
            <a:ext cx="7616825"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de proceso del negocio</a:t>
            </a:r>
            <a:endParaRPr sz="4000" dirty="0">
              <a:solidFill>
                <a:schemeClr val="tx1"/>
              </a:solidFill>
              <a:latin typeface="Calibri"/>
              <a:ea typeface="Calibri"/>
              <a:cs typeface="Calibri"/>
              <a:sym typeface="Calibri"/>
            </a:endParaRPr>
          </a:p>
        </p:txBody>
      </p:sp>
      <p:sp>
        <p:nvSpPr>
          <p:cNvPr id="323" name="Google Shape;323;p32"/>
          <p:cNvSpPr txBox="1"/>
          <p:nvPr/>
        </p:nvSpPr>
        <p:spPr>
          <a:xfrm>
            <a:off x="3776777" y="1680115"/>
            <a:ext cx="5283200"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2"/>
              </a:buClr>
              <a:buSzPts val="3600"/>
              <a:buFont typeface="Calibri"/>
              <a:buNone/>
            </a:pPr>
            <a:r>
              <a:rPr lang="es-ES" sz="3600" b="1" dirty="0">
                <a:solidFill>
                  <a:schemeClr val="accent2"/>
                </a:solidFill>
                <a:latin typeface="Calibri"/>
                <a:ea typeface="Calibri"/>
                <a:cs typeface="Calibri"/>
                <a:sym typeface="Calibri"/>
              </a:rPr>
              <a:t>Diagrama de Bloque</a:t>
            </a:r>
            <a:endParaRPr sz="3600" dirty="0">
              <a:solidFill>
                <a:schemeClr val="accent2"/>
              </a:solidFill>
              <a:latin typeface="Calibri"/>
              <a:ea typeface="Calibri"/>
              <a:cs typeface="Calibri"/>
              <a:sym typeface="Calibri"/>
            </a:endParaRPr>
          </a:p>
        </p:txBody>
      </p:sp>
      <p:sp>
        <p:nvSpPr>
          <p:cNvPr id="324" name="Google Shape;324;p32"/>
          <p:cNvSpPr txBox="1"/>
          <p:nvPr/>
        </p:nvSpPr>
        <p:spPr>
          <a:xfrm>
            <a:off x="2711080" y="2352641"/>
            <a:ext cx="6851650" cy="3342413"/>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chemeClr val="dk1"/>
              </a:buClr>
              <a:buSzPts val="2200"/>
              <a:buFont typeface="Lucida Sans"/>
              <a:buNone/>
            </a:pPr>
            <a:r>
              <a:rPr lang="es-ES" sz="1600" b="1" u="sng" dirty="0">
                <a:solidFill>
                  <a:schemeClr val="dk1"/>
                </a:solidFill>
                <a:latin typeface="Lucida Sans"/>
                <a:ea typeface="Lucida Sans"/>
                <a:cs typeface="Lucida Sans"/>
                <a:sym typeface="Lucida Sans"/>
              </a:rPr>
              <a:t>Aplicaciones</a:t>
            </a:r>
            <a:endParaRPr sz="1600" dirty="0"/>
          </a:p>
          <a:p>
            <a:pPr marL="0" marR="0" lvl="0" indent="0" algn="l" rtl="0">
              <a:lnSpc>
                <a:spcPct val="120000"/>
              </a:lnSpc>
              <a:spcBef>
                <a:spcPts val="0"/>
              </a:spcBef>
              <a:spcAft>
                <a:spcPts val="0"/>
              </a:spcAft>
              <a:buClr>
                <a:schemeClr val="dk1"/>
              </a:buClr>
              <a:buSzPts val="2200"/>
              <a:buFont typeface="Calibri"/>
              <a:buNone/>
            </a:pPr>
            <a:endParaRPr sz="1600" b="1" dirty="0">
              <a:solidFill>
                <a:schemeClr val="dk1"/>
              </a:solidFill>
              <a:latin typeface="Lucida Sans"/>
              <a:ea typeface="Lucida Sans"/>
              <a:cs typeface="Lucida Sans"/>
              <a:sym typeface="Lucida Sans"/>
            </a:endParaRPr>
          </a:p>
          <a:p>
            <a:pPr marL="0" marR="0" lvl="0" indent="0" algn="l" rtl="0">
              <a:lnSpc>
                <a:spcPct val="120000"/>
              </a:lnSpc>
              <a:spcBef>
                <a:spcPts val="0"/>
              </a:spcBef>
              <a:spcAft>
                <a:spcPts val="0"/>
              </a:spcAft>
              <a:buNone/>
            </a:pPr>
            <a:r>
              <a:rPr lang="es-ES" sz="1600" dirty="0">
                <a:solidFill>
                  <a:schemeClr val="dk1"/>
                </a:solidFill>
                <a:latin typeface="Lucida Sans"/>
                <a:ea typeface="Lucida Sans"/>
                <a:cs typeface="Lucida Sans"/>
                <a:sym typeface="Lucida Sans"/>
              </a:rPr>
              <a:t>Dentro de cada rectángulo se puede desarrollar muchas actividades, por lo cual se puede desagregar y desarrollar diagramas mucho más detallado.</a:t>
            </a:r>
            <a:endParaRPr sz="1600" dirty="0"/>
          </a:p>
          <a:p>
            <a:pPr marL="0" marR="0" lvl="0" indent="0" algn="l" rtl="0">
              <a:lnSpc>
                <a:spcPct val="120000"/>
              </a:lnSpc>
              <a:spcBef>
                <a:spcPts val="0"/>
              </a:spcBef>
              <a:spcAft>
                <a:spcPts val="0"/>
              </a:spcAft>
              <a:buNone/>
            </a:pPr>
            <a:r>
              <a:rPr lang="es-ES" sz="1600" dirty="0">
                <a:solidFill>
                  <a:schemeClr val="dk1"/>
                </a:solidFill>
                <a:latin typeface="Lucida Sans"/>
                <a:ea typeface="Lucida Sans"/>
                <a:cs typeface="Lucida Sans"/>
                <a:sym typeface="Lucida Sans"/>
              </a:rPr>
              <a:t>Cada rotulo descriptivo de la actividad puede empezar con un verbo, que permita definir acertadamente la actividad de la empresa.</a:t>
            </a:r>
            <a:endParaRPr sz="1600" dirty="0"/>
          </a:p>
          <a:p>
            <a:pPr marL="0" marR="0" lvl="0" indent="0" algn="l" rtl="0">
              <a:lnSpc>
                <a:spcPct val="120000"/>
              </a:lnSpc>
              <a:spcBef>
                <a:spcPts val="0"/>
              </a:spcBef>
              <a:spcAft>
                <a:spcPts val="0"/>
              </a:spcAft>
              <a:buNone/>
            </a:pPr>
            <a:r>
              <a:rPr lang="es-ES" sz="1600" dirty="0">
                <a:solidFill>
                  <a:schemeClr val="dk1"/>
                </a:solidFill>
                <a:latin typeface="Lucida Sans"/>
                <a:ea typeface="Lucida Sans"/>
                <a:cs typeface="Lucida Sans"/>
                <a:sym typeface="Lucida Sans"/>
              </a:rPr>
              <a:t>Las frases estandarizadas permiten acelerar la comprensión</a:t>
            </a:r>
            <a:endParaRPr sz="1600" dirty="0"/>
          </a:p>
          <a:p>
            <a:pPr marL="0" marR="0" lvl="0" indent="0" algn="l" rtl="0">
              <a:lnSpc>
                <a:spcPct val="120000"/>
              </a:lnSpc>
              <a:spcBef>
                <a:spcPts val="0"/>
              </a:spcBef>
              <a:spcAft>
                <a:spcPts val="0"/>
              </a:spcAft>
              <a:buNone/>
            </a:pPr>
            <a:r>
              <a:rPr lang="es-ES" sz="1600" dirty="0">
                <a:solidFill>
                  <a:schemeClr val="dk1"/>
                </a:solidFill>
                <a:latin typeface="Lucida Sans"/>
                <a:ea typeface="Lucida Sans"/>
                <a:cs typeface="Lucida Sans"/>
                <a:sym typeface="Lucida Sans"/>
              </a:rPr>
              <a:t>Los diagramas de bloque pueden fluir tanto vertical como horizontalmente</a:t>
            </a:r>
            <a:endParaRPr sz="1600" dirty="0"/>
          </a:p>
        </p:txBody>
      </p:sp>
      <p:sp>
        <p:nvSpPr>
          <p:cNvPr id="325" name="Google Shape;325;p32"/>
          <p:cNvSpPr/>
          <p:nvPr/>
        </p:nvSpPr>
        <p:spPr>
          <a:xfrm>
            <a:off x="9398370" y="894454"/>
            <a:ext cx="2063750" cy="457200"/>
          </a:xfrm>
          <a:prstGeom prst="flowChartTerminator">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Inicio</a:t>
            </a:r>
            <a:endParaRPr/>
          </a:p>
        </p:txBody>
      </p:sp>
      <p:sp>
        <p:nvSpPr>
          <p:cNvPr id="326" name="Google Shape;326;p32"/>
          <p:cNvSpPr/>
          <p:nvPr/>
        </p:nvSpPr>
        <p:spPr>
          <a:xfrm>
            <a:off x="9480920" y="5466454"/>
            <a:ext cx="1981200" cy="457200"/>
          </a:xfrm>
          <a:prstGeom prst="flowChartTerminator">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Fin</a:t>
            </a:r>
            <a:endParaRPr/>
          </a:p>
        </p:txBody>
      </p:sp>
      <p:sp>
        <p:nvSpPr>
          <p:cNvPr id="327" name="Google Shape;327;p32"/>
          <p:cNvSpPr/>
          <p:nvPr/>
        </p:nvSpPr>
        <p:spPr>
          <a:xfrm>
            <a:off x="9480920" y="1732654"/>
            <a:ext cx="1898650" cy="533400"/>
          </a:xfrm>
          <a:prstGeom prst="flowChartProcess">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Reconocer</a:t>
            </a:r>
            <a:endParaRPr/>
          </a:p>
        </p:txBody>
      </p:sp>
      <p:sp>
        <p:nvSpPr>
          <p:cNvPr id="328" name="Google Shape;328;p32"/>
          <p:cNvSpPr/>
          <p:nvPr/>
        </p:nvSpPr>
        <p:spPr>
          <a:xfrm>
            <a:off x="9480920" y="2723254"/>
            <a:ext cx="1898650" cy="533400"/>
          </a:xfrm>
          <a:prstGeom prst="flowChartProcess">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Evaluar</a:t>
            </a:r>
            <a:endParaRPr/>
          </a:p>
        </p:txBody>
      </p:sp>
      <p:sp>
        <p:nvSpPr>
          <p:cNvPr id="329" name="Google Shape;329;p32"/>
          <p:cNvSpPr/>
          <p:nvPr/>
        </p:nvSpPr>
        <p:spPr>
          <a:xfrm>
            <a:off x="9480920" y="3637654"/>
            <a:ext cx="1898650" cy="533400"/>
          </a:xfrm>
          <a:prstGeom prst="flowChartProcess">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Definir</a:t>
            </a:r>
            <a:endParaRPr/>
          </a:p>
        </p:txBody>
      </p:sp>
      <p:sp>
        <p:nvSpPr>
          <p:cNvPr id="330" name="Google Shape;330;p32"/>
          <p:cNvSpPr/>
          <p:nvPr/>
        </p:nvSpPr>
        <p:spPr>
          <a:xfrm>
            <a:off x="9480920" y="4552054"/>
            <a:ext cx="1898650" cy="533400"/>
          </a:xfrm>
          <a:prstGeom prst="flowChartProcess">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600"/>
              <a:buFont typeface="Lucida Sans"/>
              <a:buNone/>
            </a:pPr>
            <a:r>
              <a:rPr lang="es-ES" sz="1600" b="1">
                <a:solidFill>
                  <a:srgbClr val="000000"/>
                </a:solidFill>
                <a:latin typeface="Lucida Sans"/>
                <a:ea typeface="Lucida Sans"/>
                <a:cs typeface="Lucida Sans"/>
                <a:sym typeface="Lucida Sans"/>
              </a:rPr>
              <a:t>Presentar</a:t>
            </a:r>
            <a:endParaRPr/>
          </a:p>
        </p:txBody>
      </p:sp>
      <p:cxnSp>
        <p:nvCxnSpPr>
          <p:cNvPr id="331" name="Google Shape;331;p32"/>
          <p:cNvCxnSpPr/>
          <p:nvPr/>
        </p:nvCxnSpPr>
        <p:spPr>
          <a:xfrm>
            <a:off x="10471520" y="1351654"/>
            <a:ext cx="0" cy="381000"/>
          </a:xfrm>
          <a:prstGeom prst="straightConnector1">
            <a:avLst/>
          </a:prstGeom>
          <a:noFill/>
          <a:ln w="9525" cap="flat" cmpd="sng">
            <a:solidFill>
              <a:schemeClr val="dk1"/>
            </a:solidFill>
            <a:prstDash val="solid"/>
            <a:round/>
            <a:headEnd type="none" w="med" len="med"/>
            <a:tailEnd type="triangle" w="med" len="med"/>
          </a:ln>
        </p:spPr>
      </p:cxnSp>
      <p:cxnSp>
        <p:nvCxnSpPr>
          <p:cNvPr id="332" name="Google Shape;332;p32"/>
          <p:cNvCxnSpPr/>
          <p:nvPr/>
        </p:nvCxnSpPr>
        <p:spPr>
          <a:xfrm>
            <a:off x="10471520" y="2266054"/>
            <a:ext cx="0" cy="457200"/>
          </a:xfrm>
          <a:prstGeom prst="straightConnector1">
            <a:avLst/>
          </a:prstGeom>
          <a:noFill/>
          <a:ln w="9525" cap="flat" cmpd="sng">
            <a:solidFill>
              <a:schemeClr val="dk1"/>
            </a:solidFill>
            <a:prstDash val="solid"/>
            <a:round/>
            <a:headEnd type="none" w="med" len="med"/>
            <a:tailEnd type="triangle" w="med" len="med"/>
          </a:ln>
        </p:spPr>
      </p:cxnSp>
      <p:cxnSp>
        <p:nvCxnSpPr>
          <p:cNvPr id="333" name="Google Shape;333;p32"/>
          <p:cNvCxnSpPr/>
          <p:nvPr/>
        </p:nvCxnSpPr>
        <p:spPr>
          <a:xfrm>
            <a:off x="10471520" y="3256654"/>
            <a:ext cx="0" cy="381000"/>
          </a:xfrm>
          <a:prstGeom prst="straightConnector1">
            <a:avLst/>
          </a:prstGeom>
          <a:noFill/>
          <a:ln w="9525" cap="flat" cmpd="sng">
            <a:solidFill>
              <a:schemeClr val="dk1"/>
            </a:solidFill>
            <a:prstDash val="solid"/>
            <a:round/>
            <a:headEnd type="none" w="med" len="med"/>
            <a:tailEnd type="triangle" w="med" len="med"/>
          </a:ln>
        </p:spPr>
      </p:cxnSp>
      <p:cxnSp>
        <p:nvCxnSpPr>
          <p:cNvPr id="334" name="Google Shape;334;p32"/>
          <p:cNvCxnSpPr/>
          <p:nvPr/>
        </p:nvCxnSpPr>
        <p:spPr>
          <a:xfrm>
            <a:off x="10471520" y="4171054"/>
            <a:ext cx="0" cy="381000"/>
          </a:xfrm>
          <a:prstGeom prst="straightConnector1">
            <a:avLst/>
          </a:prstGeom>
          <a:noFill/>
          <a:ln w="9525" cap="flat" cmpd="sng">
            <a:solidFill>
              <a:schemeClr val="dk1"/>
            </a:solidFill>
            <a:prstDash val="solid"/>
            <a:round/>
            <a:headEnd type="none" w="med" len="med"/>
            <a:tailEnd type="triangle" w="med" len="med"/>
          </a:ln>
        </p:spPr>
      </p:cxnSp>
      <p:cxnSp>
        <p:nvCxnSpPr>
          <p:cNvPr id="335" name="Google Shape;335;p32"/>
          <p:cNvCxnSpPr/>
          <p:nvPr/>
        </p:nvCxnSpPr>
        <p:spPr>
          <a:xfrm>
            <a:off x="10471520" y="5085454"/>
            <a:ext cx="0" cy="381000"/>
          </a:xfrm>
          <a:prstGeom prst="straightConnector1">
            <a:avLst/>
          </a:prstGeom>
          <a:noFill/>
          <a:ln w="9525" cap="flat" cmpd="sng">
            <a:solidFill>
              <a:schemeClr val="dk1"/>
            </a:solidFill>
            <a:prstDash val="solid"/>
            <a:round/>
            <a:headEnd type="none" w="med" len="med"/>
            <a:tailEnd type="triangle" w="med" len="med"/>
          </a:ln>
        </p:spPr>
      </p:cxnSp>
      <p:sp>
        <p:nvSpPr>
          <p:cNvPr id="2" name="CuadroTexto 1">
            <a:extLst>
              <a:ext uri="{FF2B5EF4-FFF2-40B4-BE49-F238E27FC236}">
                <a16:creationId xmlns:a16="http://schemas.microsoft.com/office/drawing/2014/main" id="{38AD406A-0CD5-6F39-E25B-B6DFA7798BC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3" name="Google Shape;343;p33"/>
          <p:cNvSpPr/>
          <p:nvPr/>
        </p:nvSpPr>
        <p:spPr>
          <a:xfrm>
            <a:off x="2085296" y="1096653"/>
            <a:ext cx="1393825" cy="2301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4" name="Google Shape;344;p33"/>
          <p:cNvSpPr/>
          <p:nvPr/>
        </p:nvSpPr>
        <p:spPr>
          <a:xfrm>
            <a:off x="2047196" y="1074428"/>
            <a:ext cx="1295400" cy="24447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600"/>
              <a:buFont typeface="Calibri"/>
              <a:buNone/>
            </a:pPr>
            <a:r>
              <a:rPr lang="es-ES" sz="1600" b="1">
                <a:solidFill>
                  <a:srgbClr val="000000"/>
                </a:solidFill>
                <a:latin typeface="Calibri"/>
                <a:ea typeface="Calibri"/>
                <a:cs typeface="Calibri"/>
                <a:sym typeface="Calibri"/>
              </a:rPr>
              <a:t>PROVEEDOR</a:t>
            </a:r>
            <a:endParaRPr sz="1600" b="1">
              <a:solidFill>
                <a:schemeClr val="dk1"/>
              </a:solidFill>
              <a:latin typeface="Calibri"/>
              <a:ea typeface="Calibri"/>
              <a:cs typeface="Calibri"/>
              <a:sym typeface="Calibri"/>
            </a:endParaRPr>
          </a:p>
        </p:txBody>
      </p:sp>
      <p:sp>
        <p:nvSpPr>
          <p:cNvPr id="345" name="Google Shape;345;p33"/>
          <p:cNvSpPr/>
          <p:nvPr/>
        </p:nvSpPr>
        <p:spPr>
          <a:xfrm>
            <a:off x="3804559" y="1096653"/>
            <a:ext cx="1393825" cy="2301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6" name="Google Shape;346;p33"/>
          <p:cNvSpPr/>
          <p:nvPr/>
        </p:nvSpPr>
        <p:spPr>
          <a:xfrm>
            <a:off x="4156984" y="1074428"/>
            <a:ext cx="763587"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2000"/>
              <a:buFont typeface="Calibri"/>
              <a:buNone/>
            </a:pPr>
            <a:r>
              <a:rPr lang="es-ES" sz="2000" b="1">
                <a:solidFill>
                  <a:srgbClr val="000000"/>
                </a:solidFill>
                <a:latin typeface="Calibri"/>
                <a:ea typeface="Calibri"/>
                <a:cs typeface="Calibri"/>
                <a:sym typeface="Calibri"/>
              </a:rPr>
              <a:t>Inputs</a:t>
            </a:r>
            <a:endParaRPr sz="2400" b="1">
              <a:solidFill>
                <a:schemeClr val="dk1"/>
              </a:solidFill>
              <a:latin typeface="Calibri"/>
              <a:ea typeface="Calibri"/>
              <a:cs typeface="Calibri"/>
              <a:sym typeface="Calibri"/>
            </a:endParaRPr>
          </a:p>
        </p:txBody>
      </p:sp>
      <p:sp>
        <p:nvSpPr>
          <p:cNvPr id="347" name="Google Shape;347;p33"/>
          <p:cNvSpPr/>
          <p:nvPr/>
        </p:nvSpPr>
        <p:spPr>
          <a:xfrm>
            <a:off x="6011184" y="1096653"/>
            <a:ext cx="1231900" cy="2301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33"/>
          <p:cNvSpPr/>
          <p:nvPr/>
        </p:nvSpPr>
        <p:spPr>
          <a:xfrm>
            <a:off x="6079446" y="1074428"/>
            <a:ext cx="1271588"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2000"/>
              <a:buFont typeface="Calibri"/>
              <a:buNone/>
            </a:pPr>
            <a:r>
              <a:rPr lang="es-ES" sz="2000" b="1">
                <a:solidFill>
                  <a:srgbClr val="000000"/>
                </a:solidFill>
                <a:latin typeface="Calibri"/>
                <a:ea typeface="Calibri"/>
                <a:cs typeface="Calibri"/>
                <a:sym typeface="Calibri"/>
              </a:rPr>
              <a:t>PROCESO</a:t>
            </a:r>
            <a:endParaRPr sz="2400" b="1">
              <a:solidFill>
                <a:schemeClr val="dk1"/>
              </a:solidFill>
              <a:latin typeface="Calibri"/>
              <a:ea typeface="Calibri"/>
              <a:cs typeface="Calibri"/>
              <a:sym typeface="Calibri"/>
            </a:endParaRPr>
          </a:p>
        </p:txBody>
      </p:sp>
      <p:sp>
        <p:nvSpPr>
          <p:cNvPr id="349" name="Google Shape;349;p33"/>
          <p:cNvSpPr/>
          <p:nvPr/>
        </p:nvSpPr>
        <p:spPr>
          <a:xfrm>
            <a:off x="8057471" y="1096653"/>
            <a:ext cx="1230313" cy="2301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33"/>
          <p:cNvSpPr/>
          <p:nvPr/>
        </p:nvSpPr>
        <p:spPr>
          <a:xfrm>
            <a:off x="8236859" y="1074428"/>
            <a:ext cx="973137" cy="304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2000"/>
              <a:buFont typeface="Calibri"/>
              <a:buNone/>
            </a:pPr>
            <a:r>
              <a:rPr lang="es-ES" sz="2000" b="1">
                <a:solidFill>
                  <a:srgbClr val="000000"/>
                </a:solidFill>
                <a:latin typeface="Calibri"/>
                <a:ea typeface="Calibri"/>
                <a:cs typeface="Calibri"/>
                <a:sym typeface="Calibri"/>
              </a:rPr>
              <a:t>Outputs</a:t>
            </a:r>
            <a:endParaRPr sz="2400" b="1">
              <a:solidFill>
                <a:schemeClr val="dk1"/>
              </a:solidFill>
              <a:latin typeface="Calibri"/>
              <a:ea typeface="Calibri"/>
              <a:cs typeface="Calibri"/>
              <a:sym typeface="Calibri"/>
            </a:endParaRPr>
          </a:p>
        </p:txBody>
      </p:sp>
      <p:sp>
        <p:nvSpPr>
          <p:cNvPr id="351" name="Google Shape;351;p33"/>
          <p:cNvSpPr/>
          <p:nvPr/>
        </p:nvSpPr>
        <p:spPr>
          <a:xfrm>
            <a:off x="9773559" y="1096653"/>
            <a:ext cx="1312862" cy="2301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33"/>
          <p:cNvSpPr/>
          <p:nvPr/>
        </p:nvSpPr>
        <p:spPr>
          <a:xfrm>
            <a:off x="9968821" y="1074428"/>
            <a:ext cx="977900" cy="27463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Calibri"/>
              <a:buNone/>
            </a:pPr>
            <a:r>
              <a:rPr lang="es-ES" sz="1800" b="1">
                <a:solidFill>
                  <a:srgbClr val="000000"/>
                </a:solidFill>
                <a:latin typeface="Calibri"/>
                <a:ea typeface="Calibri"/>
                <a:cs typeface="Calibri"/>
                <a:sym typeface="Calibri"/>
              </a:rPr>
              <a:t>CLIENTE</a:t>
            </a:r>
            <a:endParaRPr sz="1800" b="1">
              <a:solidFill>
                <a:schemeClr val="dk1"/>
              </a:solidFill>
              <a:latin typeface="Calibri"/>
              <a:ea typeface="Calibri"/>
              <a:cs typeface="Calibri"/>
              <a:sym typeface="Calibri"/>
            </a:endParaRPr>
          </a:p>
        </p:txBody>
      </p:sp>
      <p:cxnSp>
        <p:nvCxnSpPr>
          <p:cNvPr id="353" name="Google Shape;353;p33"/>
          <p:cNvCxnSpPr/>
          <p:nvPr/>
        </p:nvCxnSpPr>
        <p:spPr>
          <a:xfrm flipH="1">
            <a:off x="3469598" y="1018866"/>
            <a:ext cx="4761" cy="4651374"/>
          </a:xfrm>
          <a:prstGeom prst="straightConnector1">
            <a:avLst/>
          </a:prstGeom>
          <a:noFill/>
          <a:ln w="9525" cap="flat" cmpd="sng">
            <a:solidFill>
              <a:srgbClr val="000000"/>
            </a:solidFill>
            <a:prstDash val="solid"/>
            <a:round/>
            <a:headEnd type="none" w="med" len="med"/>
            <a:tailEnd type="none" w="med" len="med"/>
          </a:ln>
        </p:spPr>
      </p:cxnSp>
      <p:cxnSp>
        <p:nvCxnSpPr>
          <p:cNvPr id="354" name="Google Shape;354;p33"/>
          <p:cNvCxnSpPr/>
          <p:nvPr/>
        </p:nvCxnSpPr>
        <p:spPr>
          <a:xfrm flipH="1">
            <a:off x="5498422" y="1018866"/>
            <a:ext cx="20638" cy="4656137"/>
          </a:xfrm>
          <a:prstGeom prst="straightConnector1">
            <a:avLst/>
          </a:prstGeom>
          <a:noFill/>
          <a:ln w="9525" cap="flat" cmpd="sng">
            <a:solidFill>
              <a:srgbClr val="000000"/>
            </a:solidFill>
            <a:prstDash val="solid"/>
            <a:round/>
            <a:headEnd type="none" w="med" len="med"/>
            <a:tailEnd type="none" w="med" len="med"/>
          </a:ln>
        </p:spPr>
      </p:cxnSp>
      <p:cxnSp>
        <p:nvCxnSpPr>
          <p:cNvPr id="355" name="Google Shape;355;p33"/>
          <p:cNvCxnSpPr/>
          <p:nvPr/>
        </p:nvCxnSpPr>
        <p:spPr>
          <a:xfrm>
            <a:off x="7727272" y="1018866"/>
            <a:ext cx="0" cy="4656137"/>
          </a:xfrm>
          <a:prstGeom prst="straightConnector1">
            <a:avLst/>
          </a:prstGeom>
          <a:noFill/>
          <a:ln w="9525" cap="flat" cmpd="sng">
            <a:solidFill>
              <a:srgbClr val="000000"/>
            </a:solidFill>
            <a:prstDash val="solid"/>
            <a:round/>
            <a:headEnd type="none" w="med" len="med"/>
            <a:tailEnd type="none" w="med" len="med"/>
          </a:ln>
        </p:spPr>
      </p:cxnSp>
      <p:cxnSp>
        <p:nvCxnSpPr>
          <p:cNvPr id="356" name="Google Shape;356;p33"/>
          <p:cNvCxnSpPr/>
          <p:nvPr/>
        </p:nvCxnSpPr>
        <p:spPr>
          <a:xfrm flipH="1">
            <a:off x="9646556" y="1018865"/>
            <a:ext cx="47627" cy="4654549"/>
          </a:xfrm>
          <a:prstGeom prst="straightConnector1">
            <a:avLst/>
          </a:prstGeom>
          <a:noFill/>
          <a:ln w="9525" cap="flat" cmpd="sng">
            <a:solidFill>
              <a:srgbClr val="000000"/>
            </a:solidFill>
            <a:prstDash val="solid"/>
            <a:round/>
            <a:headEnd type="none" w="med" len="med"/>
            <a:tailEnd type="none" w="med" len="med"/>
          </a:ln>
        </p:spPr>
      </p:cxnSp>
      <p:sp>
        <p:nvSpPr>
          <p:cNvPr id="357" name="Google Shape;357;p33"/>
          <p:cNvSpPr/>
          <p:nvPr/>
        </p:nvSpPr>
        <p:spPr>
          <a:xfrm>
            <a:off x="2001159" y="1018866"/>
            <a:ext cx="9169400" cy="4656137"/>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358" name="Google Shape;358;p33"/>
          <p:cNvCxnSpPr/>
          <p:nvPr/>
        </p:nvCxnSpPr>
        <p:spPr>
          <a:xfrm>
            <a:off x="2001159" y="1396691"/>
            <a:ext cx="9166225" cy="1587"/>
          </a:xfrm>
          <a:prstGeom prst="straightConnector1">
            <a:avLst/>
          </a:prstGeom>
          <a:noFill/>
          <a:ln w="9525" cap="flat" cmpd="sng">
            <a:solidFill>
              <a:srgbClr val="000000"/>
            </a:solidFill>
            <a:prstDash val="solid"/>
            <a:round/>
            <a:headEnd type="none" w="med" len="med"/>
            <a:tailEnd type="none" w="med" len="med"/>
          </a:ln>
        </p:spPr>
      </p:cxnSp>
      <p:sp>
        <p:nvSpPr>
          <p:cNvPr id="359" name="Google Shape;359;p33"/>
          <p:cNvSpPr/>
          <p:nvPr/>
        </p:nvSpPr>
        <p:spPr>
          <a:xfrm>
            <a:off x="5758771" y="1528453"/>
            <a:ext cx="1728788" cy="663575"/>
          </a:xfrm>
          <a:prstGeom prst="rect">
            <a:avLst/>
          </a:prstGeom>
          <a:noFill/>
          <a:ln w="190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p:txBody>
      </p:sp>
      <p:sp>
        <p:nvSpPr>
          <p:cNvPr id="360" name="Google Shape;360;p33"/>
          <p:cNvSpPr/>
          <p:nvPr/>
        </p:nvSpPr>
        <p:spPr>
          <a:xfrm>
            <a:off x="5111071" y="641041"/>
            <a:ext cx="2951163" cy="3841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33"/>
          <p:cNvSpPr/>
          <p:nvPr/>
        </p:nvSpPr>
        <p:spPr>
          <a:xfrm>
            <a:off x="5071384" y="498166"/>
            <a:ext cx="3003550" cy="48736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DE0000"/>
              </a:buClr>
              <a:buSzPts val="3200"/>
              <a:buFont typeface="Calibri"/>
              <a:buNone/>
            </a:pPr>
            <a:r>
              <a:rPr lang="es-ES" sz="3200" b="1" dirty="0">
                <a:solidFill>
                  <a:srgbClr val="DE0000"/>
                </a:solidFill>
                <a:latin typeface="Calibri"/>
                <a:ea typeface="Calibri"/>
                <a:cs typeface="Calibri"/>
                <a:sym typeface="Calibri"/>
              </a:rPr>
              <a:t>SIPOC </a:t>
            </a:r>
            <a:r>
              <a:rPr lang="es-ES" sz="3200" b="1" dirty="0" err="1">
                <a:solidFill>
                  <a:srgbClr val="DE0000"/>
                </a:solidFill>
                <a:latin typeface="Calibri"/>
                <a:ea typeface="Calibri"/>
                <a:cs typeface="Calibri"/>
                <a:sym typeface="Calibri"/>
              </a:rPr>
              <a:t>Diagram</a:t>
            </a:r>
            <a:endParaRPr sz="3200" dirty="0">
              <a:solidFill>
                <a:srgbClr val="DE0000"/>
              </a:solidFill>
              <a:latin typeface="Calibri"/>
              <a:ea typeface="Calibri"/>
              <a:cs typeface="Calibri"/>
              <a:sym typeface="Calibri"/>
            </a:endParaRPr>
          </a:p>
        </p:txBody>
      </p:sp>
      <p:sp>
        <p:nvSpPr>
          <p:cNvPr id="362" name="Google Shape;362;p33"/>
          <p:cNvSpPr/>
          <p:nvPr/>
        </p:nvSpPr>
        <p:spPr>
          <a:xfrm>
            <a:off x="5758771" y="2442853"/>
            <a:ext cx="1728788" cy="663575"/>
          </a:xfrm>
          <a:prstGeom prst="rect">
            <a:avLst/>
          </a:prstGeom>
          <a:noFill/>
          <a:ln w="190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p:txBody>
      </p:sp>
      <p:sp>
        <p:nvSpPr>
          <p:cNvPr id="363" name="Google Shape;363;p33"/>
          <p:cNvSpPr/>
          <p:nvPr/>
        </p:nvSpPr>
        <p:spPr>
          <a:xfrm>
            <a:off x="5758771" y="3357253"/>
            <a:ext cx="1728788" cy="663575"/>
          </a:xfrm>
          <a:prstGeom prst="rect">
            <a:avLst/>
          </a:prstGeom>
          <a:noFill/>
          <a:ln w="190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p:txBody>
      </p:sp>
      <p:sp>
        <p:nvSpPr>
          <p:cNvPr id="364" name="Google Shape;364;p33"/>
          <p:cNvSpPr/>
          <p:nvPr/>
        </p:nvSpPr>
        <p:spPr>
          <a:xfrm>
            <a:off x="5758771" y="4271653"/>
            <a:ext cx="1728788" cy="663575"/>
          </a:xfrm>
          <a:prstGeom prst="rect">
            <a:avLst/>
          </a:prstGeom>
          <a:noFill/>
          <a:ln w="1905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2400"/>
              <a:buFont typeface="Calibri"/>
              <a:buNone/>
            </a:pPr>
            <a:endParaRPr sz="2400">
              <a:solidFill>
                <a:schemeClr val="dk1"/>
              </a:solidFill>
              <a:latin typeface="Times New Roman"/>
              <a:ea typeface="Times New Roman"/>
              <a:cs typeface="Times New Roman"/>
              <a:sym typeface="Times New Roman"/>
            </a:endParaRPr>
          </a:p>
        </p:txBody>
      </p:sp>
      <p:cxnSp>
        <p:nvCxnSpPr>
          <p:cNvPr id="365" name="Google Shape;365;p33"/>
          <p:cNvCxnSpPr/>
          <p:nvPr/>
        </p:nvCxnSpPr>
        <p:spPr>
          <a:xfrm>
            <a:off x="6584271" y="2214253"/>
            <a:ext cx="0" cy="228600"/>
          </a:xfrm>
          <a:prstGeom prst="straightConnector1">
            <a:avLst/>
          </a:prstGeom>
          <a:noFill/>
          <a:ln w="9525" cap="flat" cmpd="sng">
            <a:solidFill>
              <a:srgbClr val="000000"/>
            </a:solidFill>
            <a:prstDash val="solid"/>
            <a:round/>
            <a:headEnd type="none" w="med" len="med"/>
            <a:tailEnd type="triangle" w="med" len="med"/>
          </a:ln>
        </p:spPr>
      </p:cxnSp>
      <p:cxnSp>
        <p:nvCxnSpPr>
          <p:cNvPr id="366" name="Google Shape;366;p33"/>
          <p:cNvCxnSpPr/>
          <p:nvPr/>
        </p:nvCxnSpPr>
        <p:spPr>
          <a:xfrm>
            <a:off x="6501721" y="3128653"/>
            <a:ext cx="0" cy="228600"/>
          </a:xfrm>
          <a:prstGeom prst="straightConnector1">
            <a:avLst/>
          </a:prstGeom>
          <a:noFill/>
          <a:ln w="9525" cap="flat" cmpd="sng">
            <a:solidFill>
              <a:srgbClr val="000000"/>
            </a:solidFill>
            <a:prstDash val="solid"/>
            <a:round/>
            <a:headEnd type="none" w="med" len="med"/>
            <a:tailEnd type="triangle" w="med" len="med"/>
          </a:ln>
        </p:spPr>
      </p:cxnSp>
      <p:cxnSp>
        <p:nvCxnSpPr>
          <p:cNvPr id="367" name="Google Shape;367;p33"/>
          <p:cNvCxnSpPr/>
          <p:nvPr/>
        </p:nvCxnSpPr>
        <p:spPr>
          <a:xfrm>
            <a:off x="6501721" y="4043053"/>
            <a:ext cx="0" cy="228600"/>
          </a:xfrm>
          <a:prstGeom prst="straightConnector1">
            <a:avLst/>
          </a:prstGeom>
          <a:noFill/>
          <a:ln w="9525" cap="flat" cmpd="sng">
            <a:solidFill>
              <a:srgbClr val="000000"/>
            </a:solidFill>
            <a:prstDash val="solid"/>
            <a:round/>
            <a:headEnd type="none" w="med" len="med"/>
            <a:tailEnd type="triangle" w="med" len="med"/>
          </a:ln>
        </p:spPr>
      </p:cxnSp>
      <p:sp>
        <p:nvSpPr>
          <p:cNvPr id="368" name="Google Shape;368;p33"/>
          <p:cNvSpPr/>
          <p:nvPr/>
        </p:nvSpPr>
        <p:spPr>
          <a:xfrm rot="10800000">
            <a:off x="2044021" y="2214253"/>
            <a:ext cx="1320800" cy="1371600"/>
          </a:xfrm>
          <a:prstGeom prst="wedgeRoundRectCallout">
            <a:avLst>
              <a:gd name="adj1" fmla="val -15495"/>
              <a:gd name="adj2" fmla="val 103356"/>
              <a:gd name="adj3" fmla="val 16667"/>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txBox="1"/>
          <p:nvPr/>
        </p:nvSpPr>
        <p:spPr>
          <a:xfrm>
            <a:off x="2108472" y="2278723"/>
            <a:ext cx="1191850" cy="124265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400"/>
              <a:buFont typeface="Calibri"/>
              <a:buNone/>
            </a:pPr>
            <a:r>
              <a:rPr lang="es-ES" sz="1400" b="1">
                <a:solidFill>
                  <a:srgbClr val="000000"/>
                </a:solidFill>
                <a:latin typeface="Calibri"/>
                <a:ea typeface="Calibri"/>
                <a:cs typeface="Calibri"/>
                <a:sym typeface="Calibri"/>
              </a:rPr>
              <a:t>Proveedores del proceso (internos o externos)</a:t>
            </a:r>
            <a:endParaRPr sz="1400" b="1">
              <a:solidFill>
                <a:srgbClr val="000000"/>
              </a:solidFill>
              <a:latin typeface="Calibri"/>
              <a:ea typeface="Calibri"/>
              <a:cs typeface="Calibri"/>
              <a:sym typeface="Calibri"/>
            </a:endParaRPr>
          </a:p>
        </p:txBody>
      </p:sp>
      <p:sp>
        <p:nvSpPr>
          <p:cNvPr id="370" name="Google Shape;370;p33"/>
          <p:cNvSpPr/>
          <p:nvPr/>
        </p:nvSpPr>
        <p:spPr>
          <a:xfrm rot="10800000">
            <a:off x="3612471" y="2595253"/>
            <a:ext cx="1568450" cy="1524000"/>
          </a:xfrm>
          <a:prstGeom prst="wedgeRoundRectCallout">
            <a:avLst>
              <a:gd name="adj1" fmla="val -11843"/>
              <a:gd name="adj2" fmla="val 105625"/>
              <a:gd name="adj3" fmla="val 16667"/>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txBox="1"/>
          <p:nvPr/>
        </p:nvSpPr>
        <p:spPr>
          <a:xfrm>
            <a:off x="3686841" y="2669642"/>
            <a:ext cx="1419662" cy="137521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400"/>
              <a:buFont typeface="Calibri"/>
              <a:buNone/>
            </a:pPr>
            <a:r>
              <a:rPr lang="es-ES" sz="1400" b="1">
                <a:solidFill>
                  <a:srgbClr val="000000"/>
                </a:solidFill>
                <a:latin typeface="Calibri"/>
                <a:ea typeface="Calibri"/>
                <a:cs typeface="Calibri"/>
                <a:sym typeface="Calibri"/>
              </a:rPr>
              <a:t>Insumos del proceso: materiales, información, documentos, etc.</a:t>
            </a:r>
            <a:endParaRPr sz="1400" b="1">
              <a:solidFill>
                <a:srgbClr val="000000"/>
              </a:solidFill>
              <a:latin typeface="Calibri"/>
              <a:ea typeface="Calibri"/>
              <a:cs typeface="Calibri"/>
              <a:sym typeface="Calibri"/>
            </a:endParaRPr>
          </a:p>
        </p:txBody>
      </p:sp>
      <p:sp>
        <p:nvSpPr>
          <p:cNvPr id="372" name="Google Shape;372;p33"/>
          <p:cNvSpPr/>
          <p:nvPr/>
        </p:nvSpPr>
        <p:spPr>
          <a:xfrm rot="10800000">
            <a:off x="6203271" y="4612966"/>
            <a:ext cx="1320800" cy="914400"/>
          </a:xfrm>
          <a:prstGeom prst="wedgeRoundRectCallout">
            <a:avLst>
              <a:gd name="adj1" fmla="val 77731"/>
              <a:gd name="adj2" fmla="val 57116"/>
              <a:gd name="adj3" fmla="val 16667"/>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txBox="1"/>
          <p:nvPr/>
        </p:nvSpPr>
        <p:spPr>
          <a:xfrm>
            <a:off x="6247883" y="4657584"/>
            <a:ext cx="1231527" cy="8251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400"/>
              <a:buFont typeface="Calibri"/>
              <a:buNone/>
            </a:pPr>
            <a:r>
              <a:rPr lang="es-ES" sz="1400" b="1">
                <a:solidFill>
                  <a:srgbClr val="000000"/>
                </a:solidFill>
                <a:latin typeface="Calibri"/>
                <a:ea typeface="Calibri"/>
                <a:cs typeface="Calibri"/>
                <a:sym typeface="Calibri"/>
              </a:rPr>
              <a:t>Diagrama de bloques del Proceso</a:t>
            </a:r>
            <a:endParaRPr sz="1400" b="1">
              <a:solidFill>
                <a:srgbClr val="000000"/>
              </a:solidFill>
              <a:latin typeface="Calibri"/>
              <a:ea typeface="Calibri"/>
              <a:cs typeface="Calibri"/>
              <a:sym typeface="Calibri"/>
            </a:endParaRPr>
          </a:p>
        </p:txBody>
      </p:sp>
      <p:sp>
        <p:nvSpPr>
          <p:cNvPr id="374" name="Google Shape;374;p33"/>
          <p:cNvSpPr/>
          <p:nvPr/>
        </p:nvSpPr>
        <p:spPr>
          <a:xfrm rot="10800000">
            <a:off x="7987621" y="2595253"/>
            <a:ext cx="1568450" cy="1905000"/>
          </a:xfrm>
          <a:prstGeom prst="wedgeRoundRectCallout">
            <a:avLst>
              <a:gd name="adj1" fmla="val 1093"/>
              <a:gd name="adj2" fmla="val 103500"/>
              <a:gd name="adj3" fmla="val 16667"/>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txBox="1"/>
          <p:nvPr/>
        </p:nvSpPr>
        <p:spPr>
          <a:xfrm>
            <a:off x="8064161" y="2671812"/>
            <a:ext cx="1415322" cy="17518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400"/>
              <a:buFont typeface="Calibri"/>
              <a:buNone/>
            </a:pPr>
            <a:r>
              <a:rPr lang="es-ES" sz="1400" b="1">
                <a:solidFill>
                  <a:srgbClr val="000000"/>
                </a:solidFill>
                <a:latin typeface="Calibri"/>
                <a:ea typeface="Calibri"/>
                <a:cs typeface="Calibri"/>
                <a:sym typeface="Calibri"/>
              </a:rPr>
              <a:t>Resultados del proceso: materiales, información, documentos, etc. (con Valor Agregado)</a:t>
            </a:r>
            <a:endParaRPr sz="1400" b="1">
              <a:solidFill>
                <a:srgbClr val="000000"/>
              </a:solidFill>
              <a:latin typeface="Calibri"/>
              <a:ea typeface="Calibri"/>
              <a:cs typeface="Calibri"/>
              <a:sym typeface="Calibri"/>
            </a:endParaRPr>
          </a:p>
        </p:txBody>
      </p:sp>
      <p:sp>
        <p:nvSpPr>
          <p:cNvPr id="376" name="Google Shape;376;p33"/>
          <p:cNvSpPr/>
          <p:nvPr/>
        </p:nvSpPr>
        <p:spPr>
          <a:xfrm rot="10800000">
            <a:off x="9886271" y="2595253"/>
            <a:ext cx="1320800" cy="1295400"/>
          </a:xfrm>
          <a:prstGeom prst="wedgeRoundRectCallout">
            <a:avLst>
              <a:gd name="adj1" fmla="val 14190"/>
              <a:gd name="adj2" fmla="val 136148"/>
              <a:gd name="adj3" fmla="val 16667"/>
            </a:avLst>
          </a:prstGeom>
          <a:solidFill>
            <a:srgbClr val="FFFF99"/>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txBox="1"/>
          <p:nvPr/>
        </p:nvSpPr>
        <p:spPr>
          <a:xfrm>
            <a:off x="9949482" y="2658483"/>
            <a:ext cx="1194330" cy="11689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SzPts val="1400"/>
              <a:buFont typeface="Calibri"/>
              <a:buNone/>
            </a:pPr>
            <a:r>
              <a:rPr lang="es-ES" sz="1400" b="1">
                <a:solidFill>
                  <a:srgbClr val="000000"/>
                </a:solidFill>
                <a:latin typeface="Calibri"/>
                <a:ea typeface="Calibri"/>
                <a:cs typeface="Calibri"/>
                <a:sym typeface="Calibri"/>
              </a:rPr>
              <a:t>Clientes del proceso (internos o externos</a:t>
            </a:r>
            <a:endParaRPr sz="1400" b="1">
              <a:solidFill>
                <a:srgbClr val="000000"/>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5ABAEC38-85DB-1DC3-28F0-537ED402966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txBox="1">
            <a:spLocks noGrp="1"/>
          </p:cNvSpPr>
          <p:nvPr>
            <p:ph type="title" idx="4294967295"/>
          </p:nvPr>
        </p:nvSpPr>
        <p:spPr>
          <a:xfrm>
            <a:off x="1376039" y="614224"/>
            <a:ext cx="6415088"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AS-IS y TO-BE</a:t>
            </a:r>
            <a:endParaRPr sz="4000" dirty="0">
              <a:solidFill>
                <a:schemeClr val="tx1"/>
              </a:solidFill>
              <a:latin typeface="Calibri"/>
              <a:ea typeface="Calibri"/>
              <a:cs typeface="Calibri"/>
              <a:sym typeface="Calibri"/>
            </a:endParaRPr>
          </a:p>
        </p:txBody>
      </p:sp>
      <p:pic>
        <p:nvPicPr>
          <p:cNvPr id="384" name="Google Shape;384;p34"/>
          <p:cNvPicPr preferRelativeResize="0"/>
          <p:nvPr/>
        </p:nvPicPr>
        <p:blipFill rotWithShape="1">
          <a:blip r:embed="rId3">
            <a:alphaModFix/>
          </a:blip>
          <a:srcRect/>
          <a:stretch/>
        </p:blipFill>
        <p:spPr>
          <a:xfrm>
            <a:off x="2832395" y="1611295"/>
            <a:ext cx="7520861" cy="4632481"/>
          </a:xfrm>
          <a:prstGeom prst="rect">
            <a:avLst/>
          </a:prstGeom>
          <a:noFill/>
          <a:ln>
            <a:noFill/>
          </a:ln>
        </p:spPr>
      </p:pic>
      <p:sp>
        <p:nvSpPr>
          <p:cNvPr id="2" name="CuadroTexto 1">
            <a:extLst>
              <a:ext uri="{FF2B5EF4-FFF2-40B4-BE49-F238E27FC236}">
                <a16:creationId xmlns:a16="http://schemas.microsoft.com/office/drawing/2014/main" id="{42077941-7AE2-0ABB-C94A-379D809CA19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5"/>
          <p:cNvSpPr txBox="1">
            <a:spLocks noGrp="1"/>
          </p:cNvSpPr>
          <p:nvPr>
            <p:ph type="title" idx="4294967295"/>
          </p:nvPr>
        </p:nvSpPr>
        <p:spPr>
          <a:xfrm>
            <a:off x="1446059" y="841052"/>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AS-IS y TO-BE</a:t>
            </a:r>
            <a:endParaRPr sz="4000" dirty="0">
              <a:solidFill>
                <a:schemeClr val="tx1"/>
              </a:solidFill>
              <a:latin typeface="Calibri"/>
              <a:ea typeface="Calibri"/>
              <a:cs typeface="Calibri"/>
              <a:sym typeface="Calibri"/>
            </a:endParaRPr>
          </a:p>
        </p:txBody>
      </p:sp>
      <p:sp>
        <p:nvSpPr>
          <p:cNvPr id="391" name="Google Shape;391;p35"/>
          <p:cNvSpPr txBox="1">
            <a:spLocks noGrp="1"/>
          </p:cNvSpPr>
          <p:nvPr>
            <p:ph type="body" idx="4294967295"/>
          </p:nvPr>
        </p:nvSpPr>
        <p:spPr>
          <a:xfrm>
            <a:off x="1616715" y="1928304"/>
            <a:ext cx="10172831" cy="3878263"/>
          </a:xfrm>
          <a:prstGeom prst="rect">
            <a:avLst/>
          </a:prstGeom>
          <a:noFill/>
          <a:ln>
            <a:noFill/>
          </a:ln>
        </p:spPr>
        <p:txBody>
          <a:bodyPr spcFirstLastPara="1" wrap="square" lIns="121900" tIns="60925" rIns="121900" bIns="60925" anchor="t" anchorCtr="0">
            <a:normAutofit fontScale="85000" lnSpcReduction="20000"/>
          </a:bodyPr>
          <a:lstStyle/>
          <a:p>
            <a:pPr marL="0" lvl="0" indent="0" algn="just" rtl="0">
              <a:lnSpc>
                <a:spcPct val="110000"/>
              </a:lnSpc>
              <a:spcBef>
                <a:spcPts val="0"/>
              </a:spcBef>
              <a:spcAft>
                <a:spcPts val="0"/>
              </a:spcAft>
              <a:buClr>
                <a:schemeClr val="dk1"/>
              </a:buClr>
              <a:buSzPct val="77220"/>
              <a:buNone/>
            </a:pPr>
            <a:r>
              <a:rPr lang="es-ES" b="1" dirty="0"/>
              <a:t>As-</a:t>
            </a:r>
            <a:r>
              <a:rPr lang="es-ES" b="1" dirty="0" err="1"/>
              <a:t>Is</a:t>
            </a:r>
            <a:r>
              <a:rPr lang="es-ES" b="1" dirty="0"/>
              <a:t>: tal como es. Describiendo la realidad actual de la empresa</a:t>
            </a:r>
            <a:endParaRPr dirty="0"/>
          </a:p>
          <a:p>
            <a:pPr marL="457189" lvl="0" indent="-330189" algn="just" rtl="0">
              <a:lnSpc>
                <a:spcPct val="110000"/>
              </a:lnSpc>
              <a:spcBef>
                <a:spcPts val="0"/>
              </a:spcBef>
              <a:spcAft>
                <a:spcPts val="0"/>
              </a:spcAft>
              <a:buClr>
                <a:schemeClr val="dk1"/>
              </a:buClr>
              <a:buSzPct val="77220"/>
              <a:buNone/>
            </a:pPr>
            <a:endParaRPr dirty="0"/>
          </a:p>
          <a:p>
            <a:pPr marL="457189" lvl="0" indent="-457189" algn="just" rtl="0">
              <a:lnSpc>
                <a:spcPct val="110000"/>
              </a:lnSpc>
              <a:spcBef>
                <a:spcPts val="0"/>
              </a:spcBef>
              <a:spcAft>
                <a:spcPts val="0"/>
              </a:spcAft>
              <a:buClr>
                <a:schemeClr val="dk1"/>
              </a:buClr>
              <a:buSzPct val="77220"/>
              <a:buChar char="•"/>
            </a:pPr>
            <a:r>
              <a:rPr lang="es-ES" dirty="0"/>
              <a:t>Un error que se comete constantemente cuando se evalúa el momento en el que se encuentra la empresa, es la mezcla de lo que ocurre y lo que nos gustaría que sucediera. Dando como resultado una percepción sesgada que no se acerca a la realidad.</a:t>
            </a:r>
            <a:endParaRPr dirty="0"/>
          </a:p>
          <a:p>
            <a:pPr marL="457189" lvl="0" indent="-457189" algn="just" rtl="0">
              <a:lnSpc>
                <a:spcPct val="110000"/>
              </a:lnSpc>
              <a:spcBef>
                <a:spcPts val="0"/>
              </a:spcBef>
              <a:spcAft>
                <a:spcPts val="0"/>
              </a:spcAft>
              <a:buClr>
                <a:schemeClr val="dk1"/>
              </a:buClr>
              <a:buSzPct val="77220"/>
              <a:buChar char="•"/>
            </a:pPr>
            <a:r>
              <a:rPr lang="es-ES" dirty="0"/>
              <a:t>Dicho de otra manera, los miembros del equipo son conscientes de lo que les gustaría mejorar en el proceso, pero no lo acaban de aplicar. Sin embargo, esa idea queda guardada en su cabeza y a la hora de la verdad, cuando se evalúa la realidad empresarial, el resultado es una mezcla de lo deseado y lo real.</a:t>
            </a:r>
            <a:endParaRPr dirty="0"/>
          </a:p>
        </p:txBody>
      </p:sp>
      <p:sp>
        <p:nvSpPr>
          <p:cNvPr id="2" name="CuadroTexto 1">
            <a:extLst>
              <a:ext uri="{FF2B5EF4-FFF2-40B4-BE49-F238E27FC236}">
                <a16:creationId xmlns:a16="http://schemas.microsoft.com/office/drawing/2014/main" id="{80C0254C-53E5-0FEE-2BA2-89D942A9275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6"/>
          <p:cNvSpPr txBox="1">
            <a:spLocks noGrp="1"/>
          </p:cNvSpPr>
          <p:nvPr>
            <p:ph type="title" idx="4294967295"/>
          </p:nvPr>
        </p:nvSpPr>
        <p:spPr>
          <a:xfrm>
            <a:off x="1333608" y="957647"/>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AS-IS y TO-BE</a:t>
            </a:r>
            <a:endParaRPr sz="4000" dirty="0">
              <a:solidFill>
                <a:schemeClr val="tx1"/>
              </a:solidFill>
              <a:latin typeface="Calibri"/>
              <a:ea typeface="Calibri"/>
              <a:cs typeface="Calibri"/>
              <a:sym typeface="Calibri"/>
            </a:endParaRPr>
          </a:p>
        </p:txBody>
      </p:sp>
      <p:sp>
        <p:nvSpPr>
          <p:cNvPr id="398" name="Google Shape;398;p36"/>
          <p:cNvSpPr txBox="1">
            <a:spLocks noGrp="1"/>
          </p:cNvSpPr>
          <p:nvPr>
            <p:ph type="body" idx="4294967295"/>
          </p:nvPr>
        </p:nvSpPr>
        <p:spPr>
          <a:xfrm>
            <a:off x="1219200" y="2038366"/>
            <a:ext cx="10410548" cy="3848100"/>
          </a:xfrm>
          <a:prstGeom prst="rect">
            <a:avLst/>
          </a:prstGeom>
          <a:noFill/>
          <a:ln>
            <a:noFill/>
          </a:ln>
        </p:spPr>
        <p:txBody>
          <a:bodyPr spcFirstLastPara="1" wrap="square" lIns="121900" tIns="60925" rIns="121900" bIns="60925" anchor="t" anchorCtr="0">
            <a:normAutofit fontScale="70000" lnSpcReduction="20000"/>
          </a:bodyPr>
          <a:lstStyle/>
          <a:p>
            <a:pPr marL="0" lvl="0" indent="0" algn="just" rtl="0">
              <a:lnSpc>
                <a:spcPct val="110000"/>
              </a:lnSpc>
              <a:spcBef>
                <a:spcPts val="0"/>
              </a:spcBef>
              <a:spcAft>
                <a:spcPts val="0"/>
              </a:spcAft>
              <a:buClr>
                <a:schemeClr val="dk1"/>
              </a:buClr>
              <a:buSzPct val="84033"/>
              <a:buNone/>
            </a:pPr>
            <a:r>
              <a:rPr lang="es-ES" b="1" dirty="0"/>
              <a:t>As-</a:t>
            </a:r>
            <a:r>
              <a:rPr lang="es-ES" b="1" dirty="0" err="1"/>
              <a:t>Is</a:t>
            </a:r>
            <a:r>
              <a:rPr lang="es-ES" b="1" dirty="0"/>
              <a:t>: tal como es. Describiendo la realidad actual de la empresa</a:t>
            </a:r>
            <a:endParaRPr dirty="0"/>
          </a:p>
          <a:p>
            <a:pPr marL="457189" lvl="0" indent="-330189" algn="just" rtl="0">
              <a:lnSpc>
                <a:spcPct val="110000"/>
              </a:lnSpc>
              <a:spcBef>
                <a:spcPts val="0"/>
              </a:spcBef>
              <a:spcAft>
                <a:spcPts val="0"/>
              </a:spcAft>
              <a:buClr>
                <a:schemeClr val="dk1"/>
              </a:buClr>
              <a:buSzPct val="84033"/>
              <a:buNone/>
            </a:pPr>
            <a:endParaRPr dirty="0"/>
          </a:p>
          <a:p>
            <a:pPr marL="457189" lvl="0" indent="-457189" algn="just" rtl="0">
              <a:lnSpc>
                <a:spcPct val="110000"/>
              </a:lnSpc>
              <a:spcBef>
                <a:spcPts val="0"/>
              </a:spcBef>
              <a:spcAft>
                <a:spcPts val="0"/>
              </a:spcAft>
              <a:buClr>
                <a:schemeClr val="dk1"/>
              </a:buClr>
              <a:buSzPct val="84033"/>
              <a:buChar char="•"/>
            </a:pPr>
            <a:r>
              <a:rPr lang="es-ES" dirty="0"/>
              <a:t>Ayuda a generar un alineamiento y entendimiento entre las distintas áreas y locaciones de la empresa en cuanto a cómo efectivamente se ejecuta el proceso de negocios.</a:t>
            </a:r>
            <a:endParaRPr dirty="0"/>
          </a:p>
          <a:p>
            <a:pPr marL="457189" lvl="0" indent="-457189" algn="just" rtl="0">
              <a:lnSpc>
                <a:spcPct val="110000"/>
              </a:lnSpc>
              <a:spcBef>
                <a:spcPts val="0"/>
              </a:spcBef>
              <a:spcAft>
                <a:spcPts val="0"/>
              </a:spcAft>
              <a:buClr>
                <a:schemeClr val="dk1"/>
              </a:buClr>
              <a:buSzPct val="84033"/>
              <a:buChar char="•"/>
            </a:pPr>
            <a:r>
              <a:rPr lang="es-ES" dirty="0"/>
              <a:t>A menudo en las organizaciones grandes muchos ejecutivos y usuarios claves no tienen la visión completa de cada uno de los pasos y detalles de la operación del proceso de negocios.</a:t>
            </a:r>
            <a:endParaRPr dirty="0"/>
          </a:p>
          <a:p>
            <a:pPr marL="457189" lvl="0" indent="-457189" algn="just" rtl="0">
              <a:lnSpc>
                <a:spcPct val="110000"/>
              </a:lnSpc>
              <a:spcBef>
                <a:spcPts val="0"/>
              </a:spcBef>
              <a:spcAft>
                <a:spcPts val="0"/>
              </a:spcAft>
              <a:buClr>
                <a:schemeClr val="dk1"/>
              </a:buClr>
              <a:buSzPct val="84033"/>
              <a:buChar char="•"/>
            </a:pPr>
            <a:r>
              <a:rPr lang="es-ES" dirty="0"/>
              <a:t>La documentación del As-</a:t>
            </a:r>
            <a:r>
              <a:rPr lang="es-ES" dirty="0" err="1"/>
              <a:t>Is</a:t>
            </a:r>
            <a:r>
              <a:rPr lang="es-ES" dirty="0"/>
              <a:t> ayuda a generar claridad respecto a cómo se ejecutan las cosas y cuáles son los desalineamientos.</a:t>
            </a:r>
            <a:endParaRPr dirty="0"/>
          </a:p>
          <a:p>
            <a:pPr marL="457189" lvl="0" indent="-457189" algn="just" rtl="0">
              <a:lnSpc>
                <a:spcPct val="110000"/>
              </a:lnSpc>
              <a:spcBef>
                <a:spcPts val="0"/>
              </a:spcBef>
              <a:spcAft>
                <a:spcPts val="0"/>
              </a:spcAft>
              <a:buClr>
                <a:schemeClr val="dk1"/>
              </a:buClr>
              <a:buSzPct val="84033"/>
              <a:buChar char="•"/>
            </a:pPr>
            <a:r>
              <a:rPr lang="es-ES" dirty="0"/>
              <a:t>Ayuda a introducir los conceptos de BPM a los ejecutivos y a los usuarios claves, en particular en el uso de los diagramas de procesos de negocios (VAC, EPC, etc.)</a:t>
            </a:r>
            <a:endParaRPr dirty="0"/>
          </a:p>
          <a:p>
            <a:pPr marL="457189" lvl="0" indent="-457189" algn="just" rtl="0">
              <a:lnSpc>
                <a:spcPct val="110000"/>
              </a:lnSpc>
              <a:spcBef>
                <a:spcPts val="0"/>
              </a:spcBef>
              <a:spcAft>
                <a:spcPts val="0"/>
              </a:spcAft>
              <a:buClr>
                <a:schemeClr val="dk1"/>
              </a:buClr>
              <a:buSzPct val="84033"/>
              <a:buChar char="•"/>
            </a:pPr>
            <a:r>
              <a:rPr lang="es-ES" dirty="0"/>
              <a:t>Permite establecer los puntos críticos y de mejoramiento del proceso.</a:t>
            </a:r>
            <a:endParaRPr dirty="0"/>
          </a:p>
        </p:txBody>
      </p:sp>
      <p:sp>
        <p:nvSpPr>
          <p:cNvPr id="2" name="CuadroTexto 1">
            <a:extLst>
              <a:ext uri="{FF2B5EF4-FFF2-40B4-BE49-F238E27FC236}">
                <a16:creationId xmlns:a16="http://schemas.microsoft.com/office/drawing/2014/main" id="{EF89FE51-8928-92ED-A44F-EE627F5C72D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7"/>
          <p:cNvSpPr txBox="1">
            <a:spLocks noGrp="1"/>
          </p:cNvSpPr>
          <p:nvPr>
            <p:ph type="title" idx="4294967295"/>
          </p:nvPr>
        </p:nvSpPr>
        <p:spPr>
          <a:xfrm>
            <a:off x="1428303" y="858976"/>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AS-IS y TO-BE</a:t>
            </a:r>
            <a:endParaRPr sz="4000" dirty="0">
              <a:solidFill>
                <a:schemeClr val="tx1"/>
              </a:solidFill>
              <a:latin typeface="Calibri"/>
              <a:ea typeface="Calibri"/>
              <a:cs typeface="Calibri"/>
              <a:sym typeface="Calibri"/>
            </a:endParaRPr>
          </a:p>
        </p:txBody>
      </p:sp>
      <p:sp>
        <p:nvSpPr>
          <p:cNvPr id="405" name="Google Shape;405;p37"/>
          <p:cNvSpPr txBox="1">
            <a:spLocks noGrp="1"/>
          </p:cNvSpPr>
          <p:nvPr>
            <p:ph type="body" idx="4294967295"/>
          </p:nvPr>
        </p:nvSpPr>
        <p:spPr>
          <a:xfrm>
            <a:off x="1305017" y="1810120"/>
            <a:ext cx="10457896" cy="4462463"/>
          </a:xfrm>
          <a:prstGeom prst="rect">
            <a:avLst/>
          </a:prstGeom>
          <a:noFill/>
          <a:ln>
            <a:noFill/>
          </a:ln>
        </p:spPr>
        <p:txBody>
          <a:bodyPr spcFirstLastPara="1" wrap="square" lIns="121900" tIns="60925" rIns="121900" bIns="60925" anchor="t" anchorCtr="0">
            <a:normAutofit fontScale="85000" lnSpcReduction="20000"/>
          </a:bodyPr>
          <a:lstStyle/>
          <a:p>
            <a:pPr marL="0" lvl="0" indent="0" algn="just" rtl="0">
              <a:lnSpc>
                <a:spcPct val="110000"/>
              </a:lnSpc>
              <a:spcBef>
                <a:spcPts val="0"/>
              </a:spcBef>
              <a:spcAft>
                <a:spcPts val="0"/>
              </a:spcAft>
              <a:buClr>
                <a:schemeClr val="dk1"/>
              </a:buClr>
              <a:buSzPct val="84033"/>
              <a:buNone/>
            </a:pPr>
            <a:r>
              <a:rPr lang="es-ES" b="1" dirty="0" err="1"/>
              <a:t>To</a:t>
            </a:r>
            <a:r>
              <a:rPr lang="es-ES" b="1" dirty="0"/>
              <a:t>-Be: cómo queremos que sea en el futuro</a:t>
            </a:r>
            <a:endParaRPr dirty="0"/>
          </a:p>
          <a:p>
            <a:pPr marL="0" lvl="0" indent="0" algn="just" rtl="0">
              <a:lnSpc>
                <a:spcPct val="110000"/>
              </a:lnSpc>
              <a:spcBef>
                <a:spcPts val="0"/>
              </a:spcBef>
              <a:spcAft>
                <a:spcPts val="0"/>
              </a:spcAft>
              <a:buClr>
                <a:schemeClr val="dk1"/>
              </a:buClr>
              <a:buSzPct val="84033"/>
              <a:buNone/>
            </a:pPr>
            <a:endParaRPr b="1" dirty="0"/>
          </a:p>
          <a:p>
            <a:pPr marL="457200" lvl="0" indent="-457200" algn="just" rtl="0">
              <a:lnSpc>
                <a:spcPct val="110000"/>
              </a:lnSpc>
              <a:spcBef>
                <a:spcPts val="0"/>
              </a:spcBef>
              <a:spcAft>
                <a:spcPts val="0"/>
              </a:spcAft>
              <a:buClr>
                <a:schemeClr val="dk1"/>
              </a:buClr>
              <a:buSzPct val="84033"/>
              <a:buChar char="•"/>
            </a:pPr>
            <a:r>
              <a:rPr lang="es-ES" dirty="0"/>
              <a:t>Cómo queremos que sea, se produce la disparidad entre dos nuevos estadios:</a:t>
            </a:r>
            <a:endParaRPr dirty="0"/>
          </a:p>
          <a:p>
            <a:pPr marL="1066785" lvl="1" indent="-457200" algn="just" rtl="0">
              <a:lnSpc>
                <a:spcPct val="110000"/>
              </a:lnSpc>
              <a:spcBef>
                <a:spcPts val="0"/>
              </a:spcBef>
              <a:spcAft>
                <a:spcPts val="0"/>
              </a:spcAft>
              <a:buClr>
                <a:schemeClr val="dk1"/>
              </a:buClr>
              <a:buSzPct val="98039"/>
              <a:buAutoNum type="arabicParenR"/>
            </a:pPr>
            <a:r>
              <a:rPr lang="es-ES" dirty="0"/>
              <a:t>Aquel que debe suceder, para cumplir con las obligaciones a las que nos hemos comprometido con nuestra empresa -léase, cumplimiento del </a:t>
            </a:r>
            <a:r>
              <a:rPr lang="es-ES" dirty="0" err="1"/>
              <a:t>budget</a:t>
            </a:r>
            <a:r>
              <a:rPr lang="es-ES" dirty="0"/>
              <a:t> de la compañía-, </a:t>
            </a:r>
            <a:endParaRPr dirty="0"/>
          </a:p>
          <a:p>
            <a:pPr marL="1066785" lvl="1" indent="-457200" algn="just" rtl="0">
              <a:lnSpc>
                <a:spcPct val="110000"/>
              </a:lnSpc>
              <a:spcBef>
                <a:spcPts val="0"/>
              </a:spcBef>
              <a:spcAft>
                <a:spcPts val="0"/>
              </a:spcAft>
              <a:buClr>
                <a:schemeClr val="dk1"/>
              </a:buClr>
              <a:buSzPct val="98039"/>
              <a:buAutoNum type="arabicParenR"/>
            </a:pPr>
            <a:r>
              <a:rPr lang="es-ES" dirty="0"/>
              <a:t>Aquel estado ideal – a veces, utópico-, al que sería muy interesante acceder, porque de hacerlo los resultados serían mucho más brillantes, pero al que “nadie” nos exige llegar. Sin embargo, ese estado ideal es el estado emocional e ilusionante que mueve a las personas y organizaciones.</a:t>
            </a:r>
            <a:endParaRPr dirty="0"/>
          </a:p>
          <a:p>
            <a:pPr marL="457200" lvl="0" indent="-457200" algn="just" rtl="0">
              <a:lnSpc>
                <a:spcPct val="110000"/>
              </a:lnSpc>
              <a:spcBef>
                <a:spcPts val="0"/>
              </a:spcBef>
              <a:spcAft>
                <a:spcPts val="0"/>
              </a:spcAft>
              <a:buClr>
                <a:schemeClr val="dk1"/>
              </a:buClr>
              <a:buSzPct val="84033"/>
              <a:buChar char="•"/>
            </a:pPr>
            <a:r>
              <a:rPr lang="es-ES" dirty="0"/>
              <a:t>Si analizamos las dos problemáticas suscitadas, entendemos que la base de cualquier transformación es que el punto de partida (“as-</a:t>
            </a:r>
            <a:r>
              <a:rPr lang="es-ES" dirty="0" err="1"/>
              <a:t>is</a:t>
            </a:r>
            <a:r>
              <a:rPr lang="es-ES" dirty="0"/>
              <a:t>“) sea cierto, ya que, de no serlo, nos equivocaremos en el foco de nuestras actividades. </a:t>
            </a:r>
            <a:endParaRPr dirty="0"/>
          </a:p>
          <a:p>
            <a:pPr marL="457200" lvl="0" indent="-457200" algn="just" rtl="0">
              <a:lnSpc>
                <a:spcPct val="110000"/>
              </a:lnSpc>
              <a:spcBef>
                <a:spcPts val="0"/>
              </a:spcBef>
              <a:spcAft>
                <a:spcPts val="0"/>
              </a:spcAft>
              <a:buClr>
                <a:schemeClr val="dk1"/>
              </a:buClr>
              <a:buSzPct val="84033"/>
              <a:buChar char="•"/>
            </a:pPr>
            <a:r>
              <a:rPr lang="es-ES" dirty="0"/>
              <a:t>Por tanto, este es un problema muy grave para el desarrollo de toda organización hacia la agilidad y el alto rendimiento.</a:t>
            </a:r>
            <a:endParaRPr dirty="0"/>
          </a:p>
        </p:txBody>
      </p:sp>
      <p:sp>
        <p:nvSpPr>
          <p:cNvPr id="2" name="CuadroTexto 1">
            <a:extLst>
              <a:ext uri="{FF2B5EF4-FFF2-40B4-BE49-F238E27FC236}">
                <a16:creationId xmlns:a16="http://schemas.microsoft.com/office/drawing/2014/main" id="{06D6DF1A-AF5D-CD61-A701-11F65F9B221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8"/>
          <p:cNvSpPr txBox="1">
            <a:spLocks noGrp="1"/>
          </p:cNvSpPr>
          <p:nvPr>
            <p:ph type="title" idx="4294967295"/>
          </p:nvPr>
        </p:nvSpPr>
        <p:spPr>
          <a:xfrm>
            <a:off x="1482571" y="509387"/>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Modelos AS-IS y TO-BE</a:t>
            </a:r>
            <a:endParaRPr sz="4000" dirty="0">
              <a:solidFill>
                <a:schemeClr val="tx1"/>
              </a:solidFill>
              <a:latin typeface="Calibri"/>
              <a:ea typeface="Calibri"/>
              <a:cs typeface="Calibri"/>
              <a:sym typeface="Calibri"/>
            </a:endParaRPr>
          </a:p>
        </p:txBody>
      </p:sp>
      <p:sp>
        <p:nvSpPr>
          <p:cNvPr id="412" name="Google Shape;412;p38"/>
          <p:cNvSpPr txBox="1">
            <a:spLocks noGrp="1"/>
          </p:cNvSpPr>
          <p:nvPr>
            <p:ph type="body" idx="4294967295"/>
          </p:nvPr>
        </p:nvSpPr>
        <p:spPr>
          <a:xfrm>
            <a:off x="1482571" y="1590876"/>
            <a:ext cx="10298097" cy="4162425"/>
          </a:xfrm>
          <a:prstGeom prst="rect">
            <a:avLst/>
          </a:prstGeom>
          <a:noFill/>
          <a:ln>
            <a:noFill/>
          </a:ln>
        </p:spPr>
        <p:txBody>
          <a:bodyPr spcFirstLastPara="1" wrap="square" lIns="121900" tIns="60925" rIns="121900" bIns="60925" anchor="t" anchorCtr="0">
            <a:normAutofit fontScale="85000" lnSpcReduction="20000"/>
          </a:bodyPr>
          <a:lstStyle/>
          <a:p>
            <a:pPr marL="0" lvl="0" indent="0" algn="just" rtl="0">
              <a:lnSpc>
                <a:spcPct val="110000"/>
              </a:lnSpc>
              <a:spcBef>
                <a:spcPts val="0"/>
              </a:spcBef>
              <a:spcAft>
                <a:spcPts val="0"/>
              </a:spcAft>
              <a:buClr>
                <a:schemeClr val="dk1"/>
              </a:buClr>
              <a:buSzPct val="77220"/>
              <a:buNone/>
            </a:pPr>
            <a:r>
              <a:rPr lang="es-ES" b="1" dirty="0" err="1"/>
              <a:t>To</a:t>
            </a:r>
            <a:r>
              <a:rPr lang="es-ES" b="1" dirty="0"/>
              <a:t>-Be: cómo queremos que sea en el futuro</a:t>
            </a:r>
            <a:endParaRPr dirty="0"/>
          </a:p>
          <a:p>
            <a:pPr marL="0" lvl="0" indent="0" algn="just" rtl="0">
              <a:lnSpc>
                <a:spcPct val="110000"/>
              </a:lnSpc>
              <a:spcBef>
                <a:spcPts val="0"/>
              </a:spcBef>
              <a:spcAft>
                <a:spcPts val="0"/>
              </a:spcAft>
              <a:buClr>
                <a:schemeClr val="dk1"/>
              </a:buClr>
              <a:buSzPct val="77220"/>
              <a:buNone/>
            </a:pPr>
            <a:endParaRPr b="1" dirty="0"/>
          </a:p>
          <a:p>
            <a:pPr marL="457200" lvl="0" indent="-457200" algn="just" rtl="0">
              <a:lnSpc>
                <a:spcPct val="110000"/>
              </a:lnSpc>
              <a:spcBef>
                <a:spcPts val="0"/>
              </a:spcBef>
              <a:spcAft>
                <a:spcPts val="0"/>
              </a:spcAft>
              <a:buClr>
                <a:schemeClr val="dk1"/>
              </a:buClr>
              <a:buSzPct val="77220"/>
              <a:buChar char="•"/>
            </a:pPr>
            <a:r>
              <a:rPr lang="es-ES" dirty="0"/>
              <a:t>La generación de los modelos </a:t>
            </a:r>
            <a:r>
              <a:rPr lang="es-ES" dirty="0" err="1"/>
              <a:t>To</a:t>
            </a:r>
            <a:r>
              <a:rPr lang="es-ES" dirty="0"/>
              <a:t>-Be es indispensable para establecer que se quiere de la nueva implementación, y ayuda a:</a:t>
            </a:r>
            <a:endParaRPr dirty="0"/>
          </a:p>
          <a:p>
            <a:pPr marL="1066785" lvl="1" indent="-457200" algn="just" rtl="0">
              <a:lnSpc>
                <a:spcPct val="110000"/>
              </a:lnSpc>
              <a:spcBef>
                <a:spcPts val="0"/>
              </a:spcBef>
              <a:spcAft>
                <a:spcPts val="0"/>
              </a:spcAft>
              <a:buClr>
                <a:schemeClr val="dk1"/>
              </a:buClr>
              <a:buSzPct val="90090"/>
              <a:buChar char="o"/>
            </a:pPr>
            <a:r>
              <a:rPr lang="es-ES" dirty="0"/>
              <a:t>Definir el nuevo modelo del proceso de negocios independientemente del software a utilizar. Esto permite pensar sin restricciones dadas por el software, por la costumbre, por el personal, etc. cuestión que posibilita descubrir oportunidades de mejoramiento.</a:t>
            </a:r>
            <a:endParaRPr dirty="0"/>
          </a:p>
          <a:p>
            <a:pPr marL="1066785" lvl="1" indent="-457200" algn="just" rtl="0">
              <a:lnSpc>
                <a:spcPct val="110000"/>
              </a:lnSpc>
              <a:spcBef>
                <a:spcPts val="0"/>
              </a:spcBef>
              <a:spcAft>
                <a:spcPts val="0"/>
              </a:spcAft>
              <a:buClr>
                <a:schemeClr val="dk1"/>
              </a:buClr>
              <a:buSzPct val="90090"/>
              <a:buChar char="o"/>
            </a:pPr>
            <a:r>
              <a:rPr lang="es-ES" dirty="0"/>
              <a:t>Al tener los modelos </a:t>
            </a:r>
            <a:r>
              <a:rPr lang="es-ES" dirty="0" err="1"/>
              <a:t>To</a:t>
            </a:r>
            <a:r>
              <a:rPr lang="es-ES" dirty="0"/>
              <a:t>-Be y los As-</a:t>
            </a:r>
            <a:r>
              <a:rPr lang="es-ES" dirty="0" err="1"/>
              <a:t>Is</a:t>
            </a:r>
            <a:r>
              <a:rPr lang="es-ES" dirty="0"/>
              <a:t> es factible realizar un análisis de GAP, que es fundamental para esta estrategia.</a:t>
            </a:r>
            <a:endParaRPr dirty="0"/>
          </a:p>
          <a:p>
            <a:pPr marL="1066785" lvl="1" indent="-457200" algn="just" rtl="0">
              <a:lnSpc>
                <a:spcPct val="110000"/>
              </a:lnSpc>
              <a:spcBef>
                <a:spcPts val="0"/>
              </a:spcBef>
              <a:spcAft>
                <a:spcPts val="0"/>
              </a:spcAft>
              <a:buClr>
                <a:schemeClr val="dk1"/>
              </a:buClr>
              <a:buSzPct val="90090"/>
              <a:buChar char="o"/>
            </a:pPr>
            <a:r>
              <a:rPr lang="es-ES" dirty="0"/>
              <a:t>El desarrollo del modelo </a:t>
            </a:r>
            <a:r>
              <a:rPr lang="es-ES" dirty="0" err="1"/>
              <a:t>To</a:t>
            </a:r>
            <a:r>
              <a:rPr lang="es-ES" dirty="0"/>
              <a:t>-Be permite establecer Indicadores de Performance –KPI que apoyaran el mejoramiento del negocio y el </a:t>
            </a:r>
            <a:r>
              <a:rPr lang="es-ES" dirty="0" err="1"/>
              <a:t>accountability</a:t>
            </a:r>
            <a:r>
              <a:rPr lang="es-ES" dirty="0"/>
              <a:t>.</a:t>
            </a:r>
            <a:endParaRPr dirty="0"/>
          </a:p>
          <a:p>
            <a:pPr marL="1066785" lvl="1" indent="-457200" algn="just" rtl="0">
              <a:lnSpc>
                <a:spcPct val="110000"/>
              </a:lnSpc>
              <a:spcBef>
                <a:spcPts val="0"/>
              </a:spcBef>
              <a:spcAft>
                <a:spcPts val="0"/>
              </a:spcAft>
              <a:buClr>
                <a:schemeClr val="dk1"/>
              </a:buClr>
              <a:buSzPct val="90090"/>
              <a:buChar char="o"/>
            </a:pPr>
            <a:r>
              <a:rPr lang="es-ES" dirty="0"/>
              <a:t>Posibilita realizar un efectivo alineamiento de los procesos de negocios con la estrategia corporativa.</a:t>
            </a:r>
            <a:endParaRPr dirty="0"/>
          </a:p>
        </p:txBody>
      </p:sp>
      <p:sp>
        <p:nvSpPr>
          <p:cNvPr id="2" name="CuadroTexto 1">
            <a:extLst>
              <a:ext uri="{FF2B5EF4-FFF2-40B4-BE49-F238E27FC236}">
                <a16:creationId xmlns:a16="http://schemas.microsoft.com/office/drawing/2014/main" id="{2432AECE-334A-8516-A38E-3BD9D53B90C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idx="4294967295"/>
          </p:nvPr>
        </p:nvSpPr>
        <p:spPr>
          <a:xfrm>
            <a:off x="1605857" y="822502"/>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Aplicación con BPMN</a:t>
            </a:r>
            <a:endParaRPr sz="4000" dirty="0">
              <a:solidFill>
                <a:schemeClr val="tx1"/>
              </a:solidFill>
              <a:latin typeface="Calibri"/>
              <a:ea typeface="Calibri"/>
              <a:cs typeface="Calibri"/>
              <a:sym typeface="Calibri"/>
            </a:endParaRPr>
          </a:p>
        </p:txBody>
      </p:sp>
      <p:sp>
        <p:nvSpPr>
          <p:cNvPr id="418" name="Google Shape;418;p39"/>
          <p:cNvSpPr txBox="1">
            <a:spLocks noGrp="1"/>
          </p:cNvSpPr>
          <p:nvPr>
            <p:ph type="body" idx="4294967295"/>
          </p:nvPr>
        </p:nvSpPr>
        <p:spPr>
          <a:xfrm>
            <a:off x="1535837" y="1850054"/>
            <a:ext cx="10972800" cy="3832225"/>
          </a:xfrm>
          <a:prstGeom prst="rect">
            <a:avLst/>
          </a:prstGeom>
          <a:noFill/>
          <a:ln>
            <a:noFill/>
          </a:ln>
        </p:spPr>
        <p:txBody>
          <a:bodyPr spcFirstLastPara="1" wrap="square" lIns="121900" tIns="60925" rIns="121900" bIns="60925" anchor="t" anchorCtr="0">
            <a:normAutofit/>
          </a:bodyPr>
          <a:lstStyle/>
          <a:p>
            <a:pPr marL="0" lvl="0" indent="0" algn="l" rtl="0">
              <a:lnSpc>
                <a:spcPct val="110000"/>
              </a:lnSpc>
              <a:spcBef>
                <a:spcPts val="0"/>
              </a:spcBef>
              <a:spcAft>
                <a:spcPts val="0"/>
              </a:spcAft>
              <a:buClr>
                <a:schemeClr val="dk1"/>
              </a:buClr>
              <a:buSzPts val="2000"/>
              <a:buNone/>
            </a:pPr>
            <a:r>
              <a:rPr lang="es-ES" dirty="0"/>
              <a:t>Rediseño de procesos</a:t>
            </a:r>
            <a:endParaRPr dirty="0"/>
          </a:p>
          <a:p>
            <a:pPr marL="457189" lvl="0" indent="-457189" algn="l" rtl="0">
              <a:lnSpc>
                <a:spcPct val="110000"/>
              </a:lnSpc>
              <a:spcBef>
                <a:spcPts val="0"/>
              </a:spcBef>
              <a:spcAft>
                <a:spcPts val="0"/>
              </a:spcAft>
              <a:buClr>
                <a:schemeClr val="dk1"/>
              </a:buClr>
              <a:buSzPts val="2000"/>
              <a:buChar char="•"/>
            </a:pPr>
            <a:r>
              <a:rPr lang="es-ES" dirty="0"/>
              <a:t>Macroprocesos y procesos. </a:t>
            </a:r>
            <a:endParaRPr dirty="0"/>
          </a:p>
          <a:p>
            <a:pPr marL="457189" lvl="0" indent="-457189" algn="l" rtl="0">
              <a:lnSpc>
                <a:spcPct val="110000"/>
              </a:lnSpc>
              <a:spcBef>
                <a:spcPts val="0"/>
              </a:spcBef>
              <a:spcAft>
                <a:spcPts val="0"/>
              </a:spcAft>
              <a:buClr>
                <a:schemeClr val="dk1"/>
              </a:buClr>
              <a:buSzPts val="2000"/>
              <a:buChar char="•"/>
            </a:pPr>
            <a:r>
              <a:rPr lang="es-ES" dirty="0"/>
              <a:t>Modelos de procesos del negocio. </a:t>
            </a:r>
            <a:endParaRPr dirty="0"/>
          </a:p>
          <a:p>
            <a:pPr marL="457189" lvl="0" indent="-457189" algn="l" rtl="0">
              <a:lnSpc>
                <a:spcPct val="110000"/>
              </a:lnSpc>
              <a:spcBef>
                <a:spcPts val="0"/>
              </a:spcBef>
              <a:spcAft>
                <a:spcPts val="0"/>
              </a:spcAft>
              <a:buClr>
                <a:schemeClr val="dk1"/>
              </a:buClr>
              <a:buSzPts val="2000"/>
              <a:buChar char="•"/>
            </a:pPr>
            <a:r>
              <a:rPr lang="es-ES" dirty="0"/>
              <a:t>Modelo AS-IS y TO-BE. </a:t>
            </a:r>
            <a:endParaRPr dirty="0"/>
          </a:p>
          <a:p>
            <a:pPr marL="457189" lvl="0" indent="-457189" algn="l" rtl="0">
              <a:lnSpc>
                <a:spcPct val="110000"/>
              </a:lnSpc>
              <a:spcBef>
                <a:spcPts val="0"/>
              </a:spcBef>
              <a:spcAft>
                <a:spcPts val="0"/>
              </a:spcAft>
              <a:buClr>
                <a:schemeClr val="dk1"/>
              </a:buClr>
              <a:buSzPts val="2000"/>
              <a:buChar char="•"/>
            </a:pPr>
            <a:r>
              <a:rPr lang="es-ES" dirty="0"/>
              <a:t>Aplicación con BPMN.</a:t>
            </a:r>
            <a:endParaRPr dirty="0"/>
          </a:p>
          <a:p>
            <a:pPr marL="457189" lvl="0" indent="-457189" algn="l" rtl="0">
              <a:lnSpc>
                <a:spcPct val="110000"/>
              </a:lnSpc>
              <a:spcBef>
                <a:spcPts val="0"/>
              </a:spcBef>
              <a:spcAft>
                <a:spcPts val="0"/>
              </a:spcAft>
              <a:buClr>
                <a:schemeClr val="dk1"/>
              </a:buClr>
              <a:buSzPts val="2000"/>
              <a:buChar char="•"/>
            </a:pPr>
            <a:r>
              <a:rPr lang="es-ES" dirty="0"/>
              <a:t>Rediseño e innovación de procesos.</a:t>
            </a:r>
            <a:endParaRPr dirty="0"/>
          </a:p>
        </p:txBody>
      </p:sp>
      <p:sp>
        <p:nvSpPr>
          <p:cNvPr id="2" name="CuadroTexto 1">
            <a:extLst>
              <a:ext uri="{FF2B5EF4-FFF2-40B4-BE49-F238E27FC236}">
                <a16:creationId xmlns:a16="http://schemas.microsoft.com/office/drawing/2014/main" id="{70B5DDE8-5F8F-E94C-A33A-EEAB73920530}"/>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0"/>
          <p:cNvSpPr txBox="1">
            <a:spLocks noGrp="1"/>
          </p:cNvSpPr>
          <p:nvPr>
            <p:ph type="title" idx="4294967295"/>
          </p:nvPr>
        </p:nvSpPr>
        <p:spPr>
          <a:xfrm>
            <a:off x="1676879" y="774963"/>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Aplicación con BPMN</a:t>
            </a:r>
            <a:endParaRPr sz="4000">
              <a:solidFill>
                <a:schemeClr val="tx1"/>
              </a:solidFill>
              <a:latin typeface="Calibri"/>
              <a:ea typeface="Calibri"/>
              <a:cs typeface="Calibri"/>
              <a:sym typeface="Calibri"/>
            </a:endParaRPr>
          </a:p>
        </p:txBody>
      </p:sp>
      <p:pic>
        <p:nvPicPr>
          <p:cNvPr id="426" name="Google Shape;426;p40"/>
          <p:cNvPicPr preferRelativeResize="0"/>
          <p:nvPr/>
        </p:nvPicPr>
        <p:blipFill rotWithShape="1">
          <a:blip r:embed="rId3">
            <a:alphaModFix/>
          </a:blip>
          <a:srcRect/>
          <a:stretch/>
        </p:blipFill>
        <p:spPr>
          <a:xfrm>
            <a:off x="2229879" y="1833802"/>
            <a:ext cx="8777413" cy="4287860"/>
          </a:xfrm>
          <a:prstGeom prst="rect">
            <a:avLst/>
          </a:prstGeom>
          <a:noFill/>
          <a:ln>
            <a:noFill/>
          </a:ln>
        </p:spPr>
      </p:pic>
      <p:sp>
        <p:nvSpPr>
          <p:cNvPr id="2" name="CuadroTexto 1">
            <a:extLst>
              <a:ext uri="{FF2B5EF4-FFF2-40B4-BE49-F238E27FC236}">
                <a16:creationId xmlns:a16="http://schemas.microsoft.com/office/drawing/2014/main" id="{E01E2DAF-EDEC-7D05-B064-AA9724C0BA6F}"/>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1"/>
          <p:cNvSpPr txBox="1">
            <a:spLocks noGrp="1"/>
          </p:cNvSpPr>
          <p:nvPr>
            <p:ph type="title" idx="4294967295"/>
          </p:nvPr>
        </p:nvSpPr>
        <p:spPr>
          <a:xfrm>
            <a:off x="1641367" y="754910"/>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Aplicación con BPMN</a:t>
            </a:r>
            <a:endParaRPr sz="4000" dirty="0">
              <a:solidFill>
                <a:schemeClr val="tx1"/>
              </a:solidFill>
              <a:latin typeface="Calibri"/>
              <a:ea typeface="Calibri"/>
              <a:cs typeface="Calibri"/>
              <a:sym typeface="Calibri"/>
            </a:endParaRPr>
          </a:p>
        </p:txBody>
      </p:sp>
      <p:pic>
        <p:nvPicPr>
          <p:cNvPr id="433" name="Google Shape;433;p41"/>
          <p:cNvPicPr preferRelativeResize="0"/>
          <p:nvPr/>
        </p:nvPicPr>
        <p:blipFill rotWithShape="1">
          <a:blip r:embed="rId3">
            <a:alphaModFix/>
          </a:blip>
          <a:srcRect/>
          <a:stretch/>
        </p:blipFill>
        <p:spPr>
          <a:xfrm>
            <a:off x="2576277" y="1641931"/>
            <a:ext cx="8290572" cy="4151611"/>
          </a:xfrm>
          <a:prstGeom prst="rect">
            <a:avLst/>
          </a:prstGeom>
          <a:noFill/>
          <a:ln>
            <a:noFill/>
          </a:ln>
        </p:spPr>
      </p:pic>
      <p:sp>
        <p:nvSpPr>
          <p:cNvPr id="2" name="CuadroTexto 1">
            <a:extLst>
              <a:ext uri="{FF2B5EF4-FFF2-40B4-BE49-F238E27FC236}">
                <a16:creationId xmlns:a16="http://schemas.microsoft.com/office/drawing/2014/main" id="{82E0ABEA-678D-4AA3-5976-FFC83F8B874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de flecha 2">
            <a:extLst>
              <a:ext uri="{FF2B5EF4-FFF2-40B4-BE49-F238E27FC236}">
                <a16:creationId xmlns:a16="http://schemas.microsoft.com/office/drawing/2014/main" id="{2C58D04B-DE95-9313-0FAD-72AA0D2C5532}"/>
              </a:ext>
            </a:extLst>
          </p:cNvPr>
          <p:cNvCxnSpPr>
            <a:cxnSpLocks/>
          </p:cNvCxnSpPr>
          <p:nvPr/>
        </p:nvCxnSpPr>
        <p:spPr>
          <a:xfrm>
            <a:off x="4196436" y="1714670"/>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E6CF3C2-DDFF-3DC6-3D4A-F2A15DD426E2}"/>
              </a:ext>
            </a:extLst>
          </p:cNvPr>
          <p:cNvSpPr txBox="1"/>
          <p:nvPr/>
        </p:nvSpPr>
        <p:spPr>
          <a:xfrm>
            <a:off x="4279036" y="1714670"/>
            <a:ext cx="7723573" cy="2915863"/>
          </a:xfrm>
          <a:prstGeom prst="rect">
            <a:avLst/>
          </a:prstGeom>
          <a:noFill/>
        </p:spPr>
        <p:txBody>
          <a:bodyPr wrap="square" rtlCol="0">
            <a:spAutoFit/>
          </a:bodyPr>
          <a:lstStyle/>
          <a:p>
            <a:pPr marL="0" lvl="0" indent="0" algn="l" rtl="0">
              <a:lnSpc>
                <a:spcPct val="110000"/>
              </a:lnSpc>
              <a:spcBef>
                <a:spcPts val="0"/>
              </a:spcBef>
              <a:spcAft>
                <a:spcPts val="0"/>
              </a:spcAft>
              <a:buClr>
                <a:schemeClr val="dk1"/>
              </a:buClr>
              <a:buSzPts val="2000"/>
              <a:buNone/>
            </a:pPr>
            <a:r>
              <a:rPr lang="es-ES" sz="2400" b="1" dirty="0">
                <a:solidFill>
                  <a:schemeClr val="bg1"/>
                </a:solidFill>
              </a:rPr>
              <a:t>Rediseño e innovación de procesos</a:t>
            </a:r>
          </a:p>
          <a:p>
            <a:pPr marL="0" lvl="0" indent="0" algn="l" rtl="0">
              <a:lnSpc>
                <a:spcPct val="110000"/>
              </a:lnSpc>
              <a:spcBef>
                <a:spcPts val="0"/>
              </a:spcBef>
              <a:spcAft>
                <a:spcPts val="0"/>
              </a:spcAft>
              <a:buClr>
                <a:schemeClr val="dk1"/>
              </a:buClr>
              <a:buSzPts val="2000"/>
              <a:buNone/>
            </a:pPr>
            <a:endParaRPr lang="es-ES" sz="2400" b="1" i="1" dirty="0">
              <a:solidFill>
                <a:schemeClr val="bg1"/>
              </a:solidFill>
            </a:endParaRP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Macroprocesos y procesos.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Modelos de procesos del negocio.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Modelo AS-IS y TO-BE.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Aplicación con BPMN.</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Rediseño e innovación de procesos.</a:t>
            </a:r>
          </a:p>
        </p:txBody>
      </p:sp>
    </p:spTree>
    <p:extLst>
      <p:ext uri="{BB962C8B-B14F-4D97-AF65-F5344CB8AC3E}">
        <p14:creationId xmlns:p14="http://schemas.microsoft.com/office/powerpoint/2010/main" val="2492314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2"/>
          <p:cNvSpPr txBox="1">
            <a:spLocks noGrp="1"/>
          </p:cNvSpPr>
          <p:nvPr>
            <p:ph type="title" idx="4294967295"/>
          </p:nvPr>
        </p:nvSpPr>
        <p:spPr>
          <a:xfrm>
            <a:off x="1668001" y="691242"/>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Aplicación con BPMN</a:t>
            </a:r>
            <a:endParaRPr sz="4000" dirty="0">
              <a:solidFill>
                <a:schemeClr val="tx1"/>
              </a:solidFill>
              <a:latin typeface="Calibri"/>
              <a:ea typeface="Calibri"/>
              <a:cs typeface="Calibri"/>
              <a:sym typeface="Calibri"/>
            </a:endParaRPr>
          </a:p>
        </p:txBody>
      </p:sp>
      <p:pic>
        <p:nvPicPr>
          <p:cNvPr id="440" name="Google Shape;440;p42"/>
          <p:cNvPicPr preferRelativeResize="0"/>
          <p:nvPr/>
        </p:nvPicPr>
        <p:blipFill rotWithShape="1">
          <a:blip r:embed="rId3">
            <a:alphaModFix/>
          </a:blip>
          <a:srcRect/>
          <a:stretch/>
        </p:blipFill>
        <p:spPr>
          <a:xfrm>
            <a:off x="2844029" y="1580371"/>
            <a:ext cx="7839592" cy="4470269"/>
          </a:xfrm>
          <a:prstGeom prst="rect">
            <a:avLst/>
          </a:prstGeom>
          <a:noFill/>
          <a:ln>
            <a:noFill/>
          </a:ln>
        </p:spPr>
      </p:pic>
      <p:sp>
        <p:nvSpPr>
          <p:cNvPr id="2" name="CuadroTexto 1">
            <a:extLst>
              <a:ext uri="{FF2B5EF4-FFF2-40B4-BE49-F238E27FC236}">
                <a16:creationId xmlns:a16="http://schemas.microsoft.com/office/drawing/2014/main" id="{30A9F4D5-5B6E-066E-20E6-B882B6FE04B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3"/>
          <p:cNvSpPr txBox="1">
            <a:spLocks noGrp="1"/>
          </p:cNvSpPr>
          <p:nvPr>
            <p:ph type="title" idx="4294967295"/>
          </p:nvPr>
        </p:nvSpPr>
        <p:spPr>
          <a:xfrm>
            <a:off x="1376039" y="752336"/>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Aplicación con BPMN</a:t>
            </a:r>
            <a:endParaRPr sz="4000">
              <a:solidFill>
                <a:schemeClr val="tx1"/>
              </a:solidFill>
              <a:latin typeface="Calibri"/>
              <a:ea typeface="Calibri"/>
              <a:cs typeface="Calibri"/>
              <a:sym typeface="Calibri"/>
            </a:endParaRPr>
          </a:p>
        </p:txBody>
      </p:sp>
      <p:pic>
        <p:nvPicPr>
          <p:cNvPr id="447" name="Google Shape;447;p43"/>
          <p:cNvPicPr preferRelativeResize="0"/>
          <p:nvPr/>
        </p:nvPicPr>
        <p:blipFill rotWithShape="1">
          <a:blip r:embed="rId3">
            <a:alphaModFix/>
          </a:blip>
          <a:srcRect/>
          <a:stretch/>
        </p:blipFill>
        <p:spPr>
          <a:xfrm>
            <a:off x="3044819" y="1497706"/>
            <a:ext cx="8404610" cy="4677202"/>
          </a:xfrm>
          <a:prstGeom prst="rect">
            <a:avLst/>
          </a:prstGeom>
          <a:noFill/>
          <a:ln>
            <a:noFill/>
          </a:ln>
        </p:spPr>
      </p:pic>
      <p:sp>
        <p:nvSpPr>
          <p:cNvPr id="2" name="CuadroTexto 1">
            <a:extLst>
              <a:ext uri="{FF2B5EF4-FFF2-40B4-BE49-F238E27FC236}">
                <a16:creationId xmlns:a16="http://schemas.microsoft.com/office/drawing/2014/main" id="{75FF205B-A012-FEB7-DCBE-5174E3B9690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4"/>
          <p:cNvSpPr txBox="1">
            <a:spLocks noGrp="1"/>
          </p:cNvSpPr>
          <p:nvPr>
            <p:ph type="title" idx="4294967295"/>
          </p:nvPr>
        </p:nvSpPr>
        <p:spPr>
          <a:xfrm>
            <a:off x="1605857" y="721865"/>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Aplicación con BPMN</a:t>
            </a:r>
            <a:endParaRPr sz="4000">
              <a:solidFill>
                <a:schemeClr val="tx1"/>
              </a:solidFill>
              <a:latin typeface="Calibri"/>
              <a:ea typeface="Calibri"/>
              <a:cs typeface="Calibri"/>
              <a:sym typeface="Calibri"/>
            </a:endParaRPr>
          </a:p>
        </p:txBody>
      </p:sp>
      <p:pic>
        <p:nvPicPr>
          <p:cNvPr id="454" name="Google Shape;454;p44"/>
          <p:cNvPicPr preferRelativeResize="0"/>
          <p:nvPr/>
        </p:nvPicPr>
        <p:blipFill rotWithShape="1">
          <a:blip r:embed="rId3">
            <a:alphaModFix/>
          </a:blip>
          <a:srcRect/>
          <a:stretch/>
        </p:blipFill>
        <p:spPr>
          <a:xfrm>
            <a:off x="2385861" y="1801742"/>
            <a:ext cx="8324308" cy="4389945"/>
          </a:xfrm>
          <a:prstGeom prst="rect">
            <a:avLst/>
          </a:prstGeom>
          <a:noFill/>
          <a:ln>
            <a:noFill/>
          </a:ln>
        </p:spPr>
      </p:pic>
      <p:sp>
        <p:nvSpPr>
          <p:cNvPr id="2" name="CuadroTexto 1">
            <a:extLst>
              <a:ext uri="{FF2B5EF4-FFF2-40B4-BE49-F238E27FC236}">
                <a16:creationId xmlns:a16="http://schemas.microsoft.com/office/drawing/2014/main" id="{459F5AA0-3C73-DCA1-682D-978C92EC3F8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5"/>
          <p:cNvSpPr txBox="1">
            <a:spLocks noGrp="1"/>
          </p:cNvSpPr>
          <p:nvPr>
            <p:ph type="title" idx="4294967295"/>
          </p:nvPr>
        </p:nvSpPr>
        <p:spPr>
          <a:xfrm>
            <a:off x="1463814" y="667305"/>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Aplicación con BPMN</a:t>
            </a:r>
            <a:endParaRPr sz="4000">
              <a:solidFill>
                <a:schemeClr val="tx1"/>
              </a:solidFill>
              <a:latin typeface="Calibri"/>
              <a:ea typeface="Calibri"/>
              <a:cs typeface="Calibri"/>
              <a:sym typeface="Calibri"/>
            </a:endParaRPr>
          </a:p>
        </p:txBody>
      </p:sp>
      <p:pic>
        <p:nvPicPr>
          <p:cNvPr id="461" name="Google Shape;461;p45"/>
          <p:cNvPicPr preferRelativeResize="0"/>
          <p:nvPr/>
        </p:nvPicPr>
        <p:blipFill rotWithShape="1">
          <a:blip r:embed="rId3">
            <a:alphaModFix/>
          </a:blip>
          <a:srcRect/>
          <a:stretch/>
        </p:blipFill>
        <p:spPr>
          <a:xfrm>
            <a:off x="2515738" y="1519246"/>
            <a:ext cx="8332375" cy="4620171"/>
          </a:xfrm>
          <a:prstGeom prst="rect">
            <a:avLst/>
          </a:prstGeom>
          <a:noFill/>
          <a:ln>
            <a:noFill/>
          </a:ln>
        </p:spPr>
      </p:pic>
      <p:sp>
        <p:nvSpPr>
          <p:cNvPr id="2" name="CuadroTexto 1">
            <a:extLst>
              <a:ext uri="{FF2B5EF4-FFF2-40B4-BE49-F238E27FC236}">
                <a16:creationId xmlns:a16="http://schemas.microsoft.com/office/drawing/2014/main" id="{358CE712-D3AA-AD93-D837-59F269D0295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8" name="Google Shape;468;p46"/>
          <p:cNvPicPr preferRelativeResize="0"/>
          <p:nvPr/>
        </p:nvPicPr>
        <p:blipFill rotWithShape="1">
          <a:blip r:embed="rId3">
            <a:alphaModFix/>
          </a:blip>
          <a:srcRect/>
          <a:stretch/>
        </p:blipFill>
        <p:spPr>
          <a:xfrm>
            <a:off x="1830831" y="751817"/>
            <a:ext cx="9263238" cy="5027484"/>
          </a:xfrm>
          <a:prstGeom prst="rect">
            <a:avLst/>
          </a:prstGeom>
          <a:noFill/>
          <a:ln>
            <a:noFill/>
          </a:ln>
        </p:spPr>
      </p:pic>
      <p:sp>
        <p:nvSpPr>
          <p:cNvPr id="2" name="CuadroTexto 1">
            <a:extLst>
              <a:ext uri="{FF2B5EF4-FFF2-40B4-BE49-F238E27FC236}">
                <a16:creationId xmlns:a16="http://schemas.microsoft.com/office/drawing/2014/main" id="{E31E4F6C-ABE6-30F8-1CF9-20D57F56493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5" name="Google Shape;475;p47" descr="Punto_3___Diagrama_2"/>
          <p:cNvPicPr preferRelativeResize="0"/>
          <p:nvPr/>
        </p:nvPicPr>
        <p:blipFill rotWithShape="1">
          <a:blip r:embed="rId3">
            <a:alphaModFix/>
          </a:blip>
          <a:srcRect/>
          <a:stretch/>
        </p:blipFill>
        <p:spPr>
          <a:xfrm>
            <a:off x="1332630" y="603105"/>
            <a:ext cx="10589341" cy="5651789"/>
          </a:xfrm>
          <a:prstGeom prst="rect">
            <a:avLst/>
          </a:prstGeom>
          <a:noFill/>
          <a:ln>
            <a:noFill/>
          </a:ln>
        </p:spPr>
      </p:pic>
      <p:sp>
        <p:nvSpPr>
          <p:cNvPr id="2" name="CuadroTexto 1">
            <a:extLst>
              <a:ext uri="{FF2B5EF4-FFF2-40B4-BE49-F238E27FC236}">
                <a16:creationId xmlns:a16="http://schemas.microsoft.com/office/drawing/2014/main" id="{D1A16C1A-250B-D17A-91BD-26672101C4F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8"/>
          <p:cNvSpPr txBox="1">
            <a:spLocks noGrp="1"/>
          </p:cNvSpPr>
          <p:nvPr>
            <p:ph type="title" idx="4294967295"/>
          </p:nvPr>
        </p:nvSpPr>
        <p:spPr>
          <a:xfrm>
            <a:off x="1367161" y="593649"/>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Rediseño e innovación de procesos</a:t>
            </a:r>
            <a:endParaRPr sz="4000" dirty="0">
              <a:solidFill>
                <a:schemeClr val="tx1"/>
              </a:solidFill>
              <a:latin typeface="Calibri"/>
              <a:ea typeface="Calibri"/>
              <a:cs typeface="Calibri"/>
              <a:sym typeface="Calibri"/>
            </a:endParaRPr>
          </a:p>
        </p:txBody>
      </p:sp>
      <p:pic>
        <p:nvPicPr>
          <p:cNvPr id="482" name="Google Shape;482;p48"/>
          <p:cNvPicPr preferRelativeResize="0"/>
          <p:nvPr/>
        </p:nvPicPr>
        <p:blipFill rotWithShape="1">
          <a:blip r:embed="rId3">
            <a:alphaModFix/>
          </a:blip>
          <a:srcRect/>
          <a:stretch/>
        </p:blipFill>
        <p:spPr>
          <a:xfrm>
            <a:off x="2045082" y="1633262"/>
            <a:ext cx="8456183" cy="4425299"/>
          </a:xfrm>
          <a:prstGeom prst="rect">
            <a:avLst/>
          </a:prstGeom>
          <a:noFill/>
          <a:ln>
            <a:noFill/>
          </a:ln>
        </p:spPr>
      </p:pic>
      <p:sp>
        <p:nvSpPr>
          <p:cNvPr id="2" name="CuadroTexto 1">
            <a:extLst>
              <a:ext uri="{FF2B5EF4-FFF2-40B4-BE49-F238E27FC236}">
                <a16:creationId xmlns:a16="http://schemas.microsoft.com/office/drawing/2014/main" id="{367ED43E-2BCB-FBC1-6C65-8BCB2BA5DF6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9"/>
          <p:cNvSpPr txBox="1">
            <a:spLocks noGrp="1"/>
          </p:cNvSpPr>
          <p:nvPr>
            <p:ph type="title" idx="4294967295"/>
          </p:nvPr>
        </p:nvSpPr>
        <p:spPr>
          <a:xfrm>
            <a:off x="1393794" y="669201"/>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Rediseño e innovación de procesos</a:t>
            </a:r>
            <a:endParaRPr sz="4000" dirty="0">
              <a:solidFill>
                <a:schemeClr val="tx1"/>
              </a:solidFill>
              <a:latin typeface="Calibri"/>
              <a:ea typeface="Calibri"/>
              <a:cs typeface="Calibri"/>
              <a:sym typeface="Calibri"/>
            </a:endParaRPr>
          </a:p>
        </p:txBody>
      </p:sp>
      <p:pic>
        <p:nvPicPr>
          <p:cNvPr id="489" name="Google Shape;489;p49" descr="Interfaz de usuario gráfica, Texto&#10;&#10;Descripción generada automáticamente"/>
          <p:cNvPicPr preferRelativeResize="0"/>
          <p:nvPr/>
        </p:nvPicPr>
        <p:blipFill rotWithShape="1">
          <a:blip r:embed="rId3">
            <a:alphaModFix/>
          </a:blip>
          <a:srcRect l="22500" t="26268" r="28261" b="10126"/>
          <a:stretch/>
        </p:blipFill>
        <p:spPr>
          <a:xfrm>
            <a:off x="2909450" y="1720727"/>
            <a:ext cx="6373099" cy="4347668"/>
          </a:xfrm>
          <a:prstGeom prst="rect">
            <a:avLst/>
          </a:prstGeom>
          <a:noFill/>
          <a:ln>
            <a:noFill/>
          </a:ln>
        </p:spPr>
      </p:pic>
      <p:sp>
        <p:nvSpPr>
          <p:cNvPr id="2" name="CuadroTexto 1">
            <a:extLst>
              <a:ext uri="{FF2B5EF4-FFF2-40B4-BE49-F238E27FC236}">
                <a16:creationId xmlns:a16="http://schemas.microsoft.com/office/drawing/2014/main" id="{5861E6D7-8FC7-32C4-0DFB-D63B655878C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50"/>
          <p:cNvSpPr txBox="1">
            <a:spLocks noGrp="1"/>
          </p:cNvSpPr>
          <p:nvPr>
            <p:ph type="title" idx="4294967295"/>
          </p:nvPr>
        </p:nvSpPr>
        <p:spPr>
          <a:xfrm>
            <a:off x="1393794" y="691889"/>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Rediseño e innovación de procesos</a:t>
            </a:r>
            <a:endParaRPr sz="4000" dirty="0">
              <a:solidFill>
                <a:schemeClr val="tx1"/>
              </a:solidFill>
              <a:latin typeface="Calibri"/>
              <a:ea typeface="Calibri"/>
              <a:cs typeface="Calibri"/>
              <a:sym typeface="Calibri"/>
            </a:endParaRPr>
          </a:p>
        </p:txBody>
      </p:sp>
      <p:pic>
        <p:nvPicPr>
          <p:cNvPr id="496" name="Google Shape;496;p50"/>
          <p:cNvPicPr preferRelativeResize="0"/>
          <p:nvPr/>
        </p:nvPicPr>
        <p:blipFill rotWithShape="1">
          <a:blip r:embed="rId3">
            <a:alphaModFix/>
          </a:blip>
          <a:srcRect/>
          <a:stretch/>
        </p:blipFill>
        <p:spPr>
          <a:xfrm>
            <a:off x="2416610" y="1704690"/>
            <a:ext cx="7840798" cy="4461421"/>
          </a:xfrm>
          <a:prstGeom prst="rect">
            <a:avLst/>
          </a:prstGeom>
          <a:noFill/>
          <a:ln>
            <a:noFill/>
          </a:ln>
        </p:spPr>
      </p:pic>
      <p:sp>
        <p:nvSpPr>
          <p:cNvPr id="2" name="CuadroTexto 1">
            <a:extLst>
              <a:ext uri="{FF2B5EF4-FFF2-40B4-BE49-F238E27FC236}">
                <a16:creationId xmlns:a16="http://schemas.microsoft.com/office/drawing/2014/main" id="{BE4A0787-628C-A47F-C66D-105F120F71A0}"/>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1"/>
          <p:cNvSpPr txBox="1">
            <a:spLocks noGrp="1"/>
          </p:cNvSpPr>
          <p:nvPr>
            <p:ph type="title" idx="4294967295"/>
          </p:nvPr>
        </p:nvSpPr>
        <p:spPr>
          <a:xfrm>
            <a:off x="1623612" y="612097"/>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Rediseño e innovación de procesos</a:t>
            </a:r>
            <a:endParaRPr sz="4000" dirty="0">
              <a:solidFill>
                <a:schemeClr val="tx1"/>
              </a:solidFill>
              <a:latin typeface="Calibri"/>
              <a:ea typeface="Calibri"/>
              <a:cs typeface="Calibri"/>
              <a:sym typeface="Calibri"/>
            </a:endParaRPr>
          </a:p>
        </p:txBody>
      </p:sp>
      <p:pic>
        <p:nvPicPr>
          <p:cNvPr id="503" name="Google Shape;503;p51"/>
          <p:cNvPicPr preferRelativeResize="0"/>
          <p:nvPr/>
        </p:nvPicPr>
        <p:blipFill rotWithShape="1">
          <a:blip r:embed="rId3">
            <a:alphaModFix/>
          </a:blip>
          <a:srcRect/>
          <a:stretch/>
        </p:blipFill>
        <p:spPr>
          <a:xfrm>
            <a:off x="2262347" y="1406725"/>
            <a:ext cx="8220921" cy="4977398"/>
          </a:xfrm>
          <a:prstGeom prst="rect">
            <a:avLst/>
          </a:prstGeom>
          <a:noFill/>
          <a:ln>
            <a:noFill/>
          </a:ln>
        </p:spPr>
      </p:pic>
      <p:sp>
        <p:nvSpPr>
          <p:cNvPr id="2" name="CuadroTexto 1">
            <a:extLst>
              <a:ext uri="{FF2B5EF4-FFF2-40B4-BE49-F238E27FC236}">
                <a16:creationId xmlns:a16="http://schemas.microsoft.com/office/drawing/2014/main" id="{8B806BDF-55A4-A6C5-ACF0-C6CC02CCDE6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uadroTexto 1">
            <a:extLst>
              <a:ext uri="{FF2B5EF4-FFF2-40B4-BE49-F238E27FC236}">
                <a16:creationId xmlns:a16="http://schemas.microsoft.com/office/drawing/2014/main" id="{45DA1B89-6C7D-58DD-CC62-FD1DC6F97006}"/>
              </a:ext>
            </a:extLst>
          </p:cNvPr>
          <p:cNvSpPr txBox="1"/>
          <p:nvPr/>
        </p:nvSpPr>
        <p:spPr>
          <a:xfrm>
            <a:off x="2555631" y="0"/>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dirty="0" err="1">
                <a:solidFill>
                  <a:schemeClr val="bg1">
                    <a:lumMod val="95000"/>
                    <a:lumOff val="5000"/>
                  </a:schemeClr>
                </a:solidFill>
                <a:latin typeface="+mj-lt"/>
                <a:ea typeface="+mj-ea"/>
                <a:cs typeface="+mj-cs"/>
              </a:rPr>
              <a:t>Revisa</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el</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siguiente</a:t>
            </a:r>
            <a:r>
              <a:rPr lang="en-US" sz="5400" b="1" dirty="0">
                <a:solidFill>
                  <a:schemeClr val="bg1">
                    <a:lumMod val="95000"/>
                    <a:lumOff val="5000"/>
                  </a:schemeClr>
                </a:solidFill>
                <a:latin typeface="+mj-lt"/>
                <a:ea typeface="+mj-ea"/>
                <a:cs typeface="+mj-cs"/>
              </a:rPr>
              <a:t> video:</a:t>
            </a:r>
          </a:p>
        </p:txBody>
      </p:sp>
      <p:sp>
        <p:nvSpPr>
          <p:cNvPr id="4" name="Google Shape;115;p16">
            <a:extLst>
              <a:ext uri="{FF2B5EF4-FFF2-40B4-BE49-F238E27FC236}">
                <a16:creationId xmlns:a16="http://schemas.microsoft.com/office/drawing/2014/main" id="{0F726842-18E3-622D-AFA0-2D0CFEB22016}"/>
              </a:ext>
            </a:extLst>
          </p:cNvPr>
          <p:cNvSpPr txBox="1">
            <a:spLocks/>
          </p:cNvSpPr>
          <p:nvPr/>
        </p:nvSpPr>
        <p:spPr>
          <a:xfrm>
            <a:off x="2294878" y="2514599"/>
            <a:ext cx="8284464" cy="1828801"/>
          </a:xfrm>
          <a:prstGeom prst="rect">
            <a:avLst/>
          </a:prstGeom>
          <a:noFill/>
          <a:ln>
            <a:noFill/>
          </a:ln>
        </p:spPr>
        <p:txBody>
          <a:bodyPr spcFirstLastPara="1" wrap="square" lIns="121900" tIns="60925" rIns="121900" bIns="609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Clr>
                <a:schemeClr val="dk1"/>
              </a:buClr>
              <a:buSzPts val="2000"/>
              <a:buNone/>
            </a:pPr>
            <a:r>
              <a:rPr lang="es-ES" dirty="0" err="1">
                <a:solidFill>
                  <a:schemeClr val="bg1"/>
                </a:solidFill>
                <a:latin typeface="Calibri"/>
                <a:ea typeface="Calibri"/>
                <a:cs typeface="Calibri"/>
                <a:sym typeface="Calibri"/>
              </a:rPr>
              <a:t>Resideño</a:t>
            </a:r>
            <a:r>
              <a:rPr lang="es-ES" dirty="0">
                <a:solidFill>
                  <a:schemeClr val="bg1"/>
                </a:solidFill>
                <a:latin typeface="Calibri"/>
                <a:ea typeface="Calibri"/>
                <a:cs typeface="Calibri"/>
                <a:sym typeface="Calibri"/>
              </a:rPr>
              <a:t> o reingeniería de procesos:</a:t>
            </a:r>
          </a:p>
          <a:p>
            <a:pPr marL="0" indent="0">
              <a:lnSpc>
                <a:spcPct val="110000"/>
              </a:lnSpc>
              <a:spcBef>
                <a:spcPts val="0"/>
              </a:spcBef>
              <a:buClr>
                <a:schemeClr val="dk1"/>
              </a:buClr>
              <a:buSzPts val="2000"/>
              <a:buNone/>
            </a:pPr>
            <a:r>
              <a:rPr lang="pl-PL" u="sng" dirty="0">
                <a:solidFill>
                  <a:schemeClr val="bg1"/>
                </a:solidFill>
                <a:latin typeface="Calibri"/>
                <a:ea typeface="Calibri"/>
                <a:cs typeface="Calibri"/>
                <a:sym typeface="Calibri"/>
                <a:hlinkClick r:id="rId2"/>
              </a:rPr>
              <a:t>https://www.youtube.com/watch?v=OECcpN-djLk</a:t>
            </a:r>
            <a:endParaRPr lang="es-ES" u="sng" dirty="0">
              <a:solidFill>
                <a:schemeClr val="bg1"/>
              </a:solidFill>
              <a:latin typeface="Calibri"/>
              <a:ea typeface="Calibri"/>
              <a:cs typeface="Calibri"/>
              <a:sym typeface="Calibri"/>
            </a:endParaRPr>
          </a:p>
          <a:p>
            <a:pPr marL="0" indent="0">
              <a:lnSpc>
                <a:spcPct val="110000"/>
              </a:lnSpc>
              <a:spcBef>
                <a:spcPts val="0"/>
              </a:spcBef>
              <a:buClr>
                <a:schemeClr val="dk1"/>
              </a:buClr>
              <a:buSzPts val="2000"/>
              <a:buNone/>
            </a:pPr>
            <a:endParaRPr lang="pl-PL" u="sng" dirty="0">
              <a:solidFill>
                <a:schemeClr val="bg1"/>
              </a:solidFill>
              <a:latin typeface="Calibri"/>
              <a:ea typeface="Calibri"/>
              <a:cs typeface="Calibri"/>
              <a:sym typeface="Calibri"/>
            </a:endParaRPr>
          </a:p>
          <a:p>
            <a:pPr marL="0" indent="0">
              <a:lnSpc>
                <a:spcPct val="110000"/>
              </a:lnSpc>
              <a:spcBef>
                <a:spcPts val="0"/>
              </a:spcBef>
              <a:buClr>
                <a:schemeClr val="dk1"/>
              </a:buClr>
              <a:buSzPts val="2000"/>
              <a:buNone/>
            </a:pPr>
            <a:endParaRPr lang="pl-PL" dirty="0">
              <a:solidFill>
                <a:schemeClr val="bg1"/>
              </a:solidFill>
              <a:latin typeface="Calibri"/>
              <a:ea typeface="Calibri"/>
              <a:cs typeface="Calibri"/>
              <a:sym typeface="Calibri"/>
            </a:endParaRPr>
          </a:p>
          <a:p>
            <a:pPr marL="457189" indent="-330189">
              <a:lnSpc>
                <a:spcPct val="110000"/>
              </a:lnSpc>
              <a:spcBef>
                <a:spcPts val="0"/>
              </a:spcBef>
              <a:buClr>
                <a:schemeClr val="dk1"/>
              </a:buClr>
              <a:buSzPts val="2000"/>
              <a:buFont typeface="Arial" panose="020B0604020202020204" pitchFamily="34" charset="0"/>
              <a:buNone/>
            </a:pPr>
            <a:endParaRPr lang="pl-PL" dirty="0">
              <a:latin typeface="Calibri"/>
              <a:ea typeface="Calibri"/>
              <a:cs typeface="Calibri"/>
              <a:sym typeface="Calibri"/>
            </a:endParaRPr>
          </a:p>
        </p:txBody>
      </p:sp>
      <p:pic>
        <p:nvPicPr>
          <p:cNvPr id="3" name="Google Shape;117;p16" descr="Reingeniería de Procesos by Belen Velazquez">
            <a:extLst>
              <a:ext uri="{FF2B5EF4-FFF2-40B4-BE49-F238E27FC236}">
                <a16:creationId xmlns:a16="http://schemas.microsoft.com/office/drawing/2014/main" id="{6126BCF0-FE1F-4664-3EBD-41AFD7E2EB75}"/>
              </a:ext>
            </a:extLst>
          </p:cNvPr>
          <p:cNvPicPr preferRelativeResize="0"/>
          <p:nvPr/>
        </p:nvPicPr>
        <p:blipFill rotWithShape="1">
          <a:blip r:embed="rId3">
            <a:alphaModFix/>
          </a:blip>
          <a:srcRect/>
          <a:stretch/>
        </p:blipFill>
        <p:spPr>
          <a:xfrm>
            <a:off x="3990230" y="3860223"/>
            <a:ext cx="4279038" cy="2338742"/>
          </a:xfrm>
          <a:prstGeom prst="rect">
            <a:avLst/>
          </a:prstGeom>
          <a:noFill/>
          <a:ln>
            <a:noFill/>
          </a:ln>
        </p:spPr>
      </p:pic>
    </p:spTree>
    <p:extLst>
      <p:ext uri="{BB962C8B-B14F-4D97-AF65-F5344CB8AC3E}">
        <p14:creationId xmlns:p14="http://schemas.microsoft.com/office/powerpoint/2010/main" val="161943657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2"/>
          <p:cNvSpPr txBox="1">
            <a:spLocks noGrp="1"/>
          </p:cNvSpPr>
          <p:nvPr>
            <p:ph type="title" idx="4294967295"/>
          </p:nvPr>
        </p:nvSpPr>
        <p:spPr>
          <a:xfrm>
            <a:off x="1321902" y="615722"/>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Rediseño e innovación de procesos</a:t>
            </a:r>
            <a:endParaRPr sz="4000" dirty="0">
              <a:solidFill>
                <a:schemeClr val="tx1"/>
              </a:solidFill>
              <a:latin typeface="Calibri"/>
              <a:ea typeface="Calibri"/>
              <a:cs typeface="Calibri"/>
              <a:sym typeface="Calibri"/>
            </a:endParaRPr>
          </a:p>
        </p:txBody>
      </p:sp>
      <p:grpSp>
        <p:nvGrpSpPr>
          <p:cNvPr id="510" name="Google Shape;510;p52"/>
          <p:cNvGrpSpPr/>
          <p:nvPr/>
        </p:nvGrpSpPr>
        <p:grpSpPr>
          <a:xfrm>
            <a:off x="4730264" y="1541625"/>
            <a:ext cx="6925012" cy="1678115"/>
            <a:chOff x="1248" y="1152"/>
            <a:chExt cx="3552" cy="864"/>
          </a:xfrm>
        </p:grpSpPr>
        <p:sp>
          <p:nvSpPr>
            <p:cNvPr id="511" name="Google Shape;511;p52"/>
            <p:cNvSpPr/>
            <p:nvPr/>
          </p:nvSpPr>
          <p:spPr>
            <a:xfrm>
              <a:off x="1248" y="1152"/>
              <a:ext cx="3552" cy="864"/>
            </a:xfrm>
            <a:prstGeom prst="rect">
              <a:avLst/>
            </a:prstGeom>
            <a:solidFill>
              <a:srgbClr val="FFFFCC"/>
            </a:solidFill>
            <a:ln w="9525" cap="flat" cmpd="sng">
              <a:solidFill>
                <a:srgbClr val="FF9900"/>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512" name="Google Shape;512;p52"/>
            <p:cNvGrpSpPr/>
            <p:nvPr/>
          </p:nvGrpSpPr>
          <p:grpSpPr>
            <a:xfrm>
              <a:off x="1440" y="1392"/>
              <a:ext cx="3168" cy="480"/>
              <a:chOff x="1440" y="1392"/>
              <a:chExt cx="3168" cy="480"/>
            </a:xfrm>
          </p:grpSpPr>
          <p:sp>
            <p:nvSpPr>
              <p:cNvPr id="513" name="Google Shape;513;p52"/>
              <p:cNvSpPr/>
              <p:nvPr/>
            </p:nvSpPr>
            <p:spPr>
              <a:xfrm>
                <a:off x="1440" y="1392"/>
                <a:ext cx="720" cy="480"/>
              </a:xfrm>
              <a:prstGeom prst="homePlate">
                <a:avLst>
                  <a:gd name="adj" fmla="val 24611"/>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rgbClr val="DDDDDD">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r>
                  <a:rPr lang="es-ES" sz="1400">
                    <a:solidFill>
                      <a:srgbClr val="000000"/>
                    </a:solidFill>
                    <a:latin typeface="Arial"/>
                    <a:ea typeface="Arial"/>
                    <a:cs typeface="Arial"/>
                    <a:sym typeface="Arial"/>
                  </a:rPr>
                  <a:t>Solicitud </a:t>
                </a:r>
                <a:endParaRPr/>
              </a:p>
              <a:p>
                <a:pPr marL="0" marR="0" lvl="0" indent="0" algn="ctr" rtl="0">
                  <a:spcBef>
                    <a:spcPts val="0"/>
                  </a:spcBef>
                  <a:spcAft>
                    <a:spcPts val="0"/>
                  </a:spcAft>
                  <a:buClr>
                    <a:srgbClr val="000000"/>
                  </a:buClr>
                  <a:buSzPts val="1400"/>
                  <a:buFont typeface="Arial"/>
                  <a:buNone/>
                </a:pPr>
                <a:r>
                  <a:rPr lang="es-ES" sz="1400">
                    <a:solidFill>
                      <a:srgbClr val="000000"/>
                    </a:solidFill>
                    <a:latin typeface="Arial"/>
                    <a:ea typeface="Arial"/>
                    <a:cs typeface="Arial"/>
                    <a:sym typeface="Arial"/>
                  </a:rPr>
                  <a:t>de Crédito</a:t>
                </a:r>
                <a:endParaRPr/>
              </a:p>
            </p:txBody>
          </p:sp>
          <p:sp>
            <p:nvSpPr>
              <p:cNvPr id="514" name="Google Shape;514;p52"/>
              <p:cNvSpPr/>
              <p:nvPr/>
            </p:nvSpPr>
            <p:spPr>
              <a:xfrm>
                <a:off x="2256" y="1392"/>
                <a:ext cx="576" cy="480"/>
              </a:xfrm>
              <a:prstGeom prst="homePlate">
                <a:avLst>
                  <a:gd name="adj" fmla="val 19689"/>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rgbClr val="DDDDDD">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r>
                  <a:rPr lang="es-ES" sz="1400">
                    <a:solidFill>
                      <a:srgbClr val="000000"/>
                    </a:solidFill>
                    <a:latin typeface="Arial"/>
                    <a:ea typeface="Arial"/>
                    <a:cs typeface="Arial"/>
                    <a:sym typeface="Arial"/>
                  </a:rPr>
                  <a:t>Análisis </a:t>
                </a:r>
                <a:endParaRPr/>
              </a:p>
              <a:p>
                <a:pPr marL="0" marR="0" lvl="0" indent="0" algn="ctr" rtl="0">
                  <a:spcBef>
                    <a:spcPts val="0"/>
                  </a:spcBef>
                  <a:spcAft>
                    <a:spcPts val="0"/>
                  </a:spcAft>
                  <a:buClr>
                    <a:srgbClr val="000000"/>
                  </a:buClr>
                  <a:buSzPts val="1400"/>
                  <a:buFont typeface="Arial"/>
                  <a:buNone/>
                </a:pPr>
                <a:r>
                  <a:rPr lang="es-ES" sz="1400">
                    <a:solidFill>
                      <a:srgbClr val="000000"/>
                    </a:solidFill>
                    <a:latin typeface="Arial"/>
                    <a:ea typeface="Arial"/>
                    <a:cs typeface="Arial"/>
                    <a:sym typeface="Arial"/>
                  </a:rPr>
                  <a:t>de Riesgo</a:t>
                </a:r>
                <a:endParaRPr/>
              </a:p>
            </p:txBody>
          </p:sp>
          <p:sp>
            <p:nvSpPr>
              <p:cNvPr id="515" name="Google Shape;515;p52"/>
              <p:cNvSpPr/>
              <p:nvPr/>
            </p:nvSpPr>
            <p:spPr>
              <a:xfrm>
                <a:off x="2928" y="1392"/>
                <a:ext cx="720" cy="480"/>
              </a:xfrm>
              <a:prstGeom prst="homePlate">
                <a:avLst>
                  <a:gd name="adj" fmla="val 19868"/>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rgbClr val="DDDDDD">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r>
                  <a:rPr lang="es-ES" sz="1400" dirty="0">
                    <a:solidFill>
                      <a:srgbClr val="000000"/>
                    </a:solidFill>
                    <a:latin typeface="Arial"/>
                    <a:ea typeface="Arial"/>
                    <a:cs typeface="Arial"/>
                    <a:sym typeface="Arial"/>
                  </a:rPr>
                  <a:t>Aprobación </a:t>
                </a:r>
                <a:endParaRPr dirty="0"/>
              </a:p>
              <a:p>
                <a:pPr marL="0" marR="0" lvl="0" indent="0" algn="ctr" rtl="0">
                  <a:spcBef>
                    <a:spcPts val="0"/>
                  </a:spcBef>
                  <a:spcAft>
                    <a:spcPts val="0"/>
                  </a:spcAft>
                  <a:buClr>
                    <a:srgbClr val="000000"/>
                  </a:buClr>
                  <a:buSzPts val="1400"/>
                  <a:buFont typeface="Arial"/>
                  <a:buNone/>
                </a:pPr>
                <a:r>
                  <a:rPr lang="es-ES" sz="1400" dirty="0">
                    <a:solidFill>
                      <a:srgbClr val="000000"/>
                    </a:solidFill>
                    <a:latin typeface="Arial"/>
                    <a:ea typeface="Arial"/>
                    <a:cs typeface="Arial"/>
                    <a:sym typeface="Arial"/>
                  </a:rPr>
                  <a:t>de Crédito</a:t>
                </a:r>
                <a:endParaRPr dirty="0"/>
              </a:p>
            </p:txBody>
          </p:sp>
          <p:sp>
            <p:nvSpPr>
              <p:cNvPr id="516" name="Google Shape;516;p52"/>
              <p:cNvSpPr/>
              <p:nvPr/>
            </p:nvSpPr>
            <p:spPr>
              <a:xfrm>
                <a:off x="3744" y="1392"/>
                <a:ext cx="864" cy="480"/>
              </a:xfrm>
              <a:prstGeom prst="homePlate">
                <a:avLst>
                  <a:gd name="adj" fmla="val 34750"/>
                </a:avLst>
              </a:prstGeom>
              <a:solidFill>
                <a:schemeClr val="lt1"/>
              </a:solidFill>
              <a:ln w="9525" cap="flat" cmpd="sng">
                <a:solidFill>
                  <a:schemeClr val="dk1"/>
                </a:solidFill>
                <a:prstDash val="solid"/>
                <a:miter lim="800000"/>
                <a:headEnd type="none" w="sm" len="sm"/>
                <a:tailEnd type="none" w="sm" len="sm"/>
              </a:ln>
              <a:effectLst>
                <a:outerShdw dist="107763" dir="2700000" algn="ctr" rotWithShape="0">
                  <a:srgbClr val="DDDDDD">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r>
                  <a:rPr lang="es-ES" sz="1400">
                    <a:solidFill>
                      <a:srgbClr val="000000"/>
                    </a:solidFill>
                    <a:latin typeface="Arial"/>
                    <a:ea typeface="Arial"/>
                    <a:cs typeface="Arial"/>
                    <a:sym typeface="Arial"/>
                  </a:rPr>
                  <a:t>Administración </a:t>
                </a:r>
                <a:endParaRPr/>
              </a:p>
              <a:p>
                <a:pPr marL="0" marR="0" lvl="0" indent="0" algn="ctr" rtl="0">
                  <a:spcBef>
                    <a:spcPts val="0"/>
                  </a:spcBef>
                  <a:spcAft>
                    <a:spcPts val="0"/>
                  </a:spcAft>
                  <a:buClr>
                    <a:srgbClr val="000000"/>
                  </a:buClr>
                  <a:buSzPts val="1400"/>
                  <a:buFont typeface="Arial"/>
                  <a:buNone/>
                </a:pPr>
                <a:r>
                  <a:rPr lang="es-ES" sz="1400">
                    <a:solidFill>
                      <a:srgbClr val="000000"/>
                    </a:solidFill>
                    <a:latin typeface="Arial"/>
                    <a:ea typeface="Arial"/>
                    <a:cs typeface="Arial"/>
                    <a:sym typeface="Arial"/>
                  </a:rPr>
                  <a:t>y Desembolso</a:t>
                </a:r>
                <a:endParaRPr sz="1200">
                  <a:solidFill>
                    <a:srgbClr val="000000"/>
                  </a:solidFill>
                  <a:latin typeface="Arial"/>
                  <a:ea typeface="Arial"/>
                  <a:cs typeface="Arial"/>
                  <a:sym typeface="Arial"/>
                </a:endParaRPr>
              </a:p>
            </p:txBody>
          </p:sp>
        </p:grpSp>
        <p:sp>
          <p:nvSpPr>
            <p:cNvPr id="517" name="Google Shape;517;p52"/>
            <p:cNvSpPr txBox="1"/>
            <p:nvPr/>
          </p:nvSpPr>
          <p:spPr>
            <a:xfrm>
              <a:off x="1296" y="1152"/>
              <a:ext cx="1507" cy="1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1600"/>
                <a:buFont typeface="Arial"/>
                <a:buNone/>
              </a:pPr>
              <a:r>
                <a:rPr lang="es-ES" sz="1600" b="1">
                  <a:solidFill>
                    <a:srgbClr val="000000"/>
                  </a:solidFill>
                  <a:latin typeface="Arial"/>
                  <a:ea typeface="Arial"/>
                  <a:cs typeface="Arial"/>
                  <a:sym typeface="Arial"/>
                </a:rPr>
                <a:t>Macroproceso  de Crédito </a:t>
              </a:r>
              <a:endParaRPr sz="1600">
                <a:solidFill>
                  <a:srgbClr val="000000"/>
                </a:solidFill>
                <a:latin typeface="Arial"/>
                <a:ea typeface="Arial"/>
                <a:cs typeface="Arial"/>
                <a:sym typeface="Arial"/>
              </a:endParaRPr>
            </a:p>
          </p:txBody>
        </p:sp>
      </p:grpSp>
      <p:grpSp>
        <p:nvGrpSpPr>
          <p:cNvPr id="518" name="Google Shape;518;p52"/>
          <p:cNvGrpSpPr/>
          <p:nvPr/>
        </p:nvGrpSpPr>
        <p:grpSpPr>
          <a:xfrm>
            <a:off x="1644098" y="3291755"/>
            <a:ext cx="8502650" cy="3127375"/>
            <a:chOff x="432" y="2227"/>
            <a:chExt cx="4944" cy="1767"/>
          </a:xfrm>
        </p:grpSpPr>
        <p:sp>
          <p:nvSpPr>
            <p:cNvPr id="519" name="Google Shape;519;p52"/>
            <p:cNvSpPr txBox="1"/>
            <p:nvPr/>
          </p:nvSpPr>
          <p:spPr>
            <a:xfrm>
              <a:off x="432" y="2227"/>
              <a:ext cx="2208" cy="1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CARACTERÍSTICAS GENERALES DEL PROCESO:</a:t>
              </a:r>
              <a:endParaRPr sz="1100"/>
            </a:p>
          </p:txBody>
        </p:sp>
        <p:sp>
          <p:nvSpPr>
            <p:cNvPr id="520" name="Google Shape;520;p52"/>
            <p:cNvSpPr/>
            <p:nvPr/>
          </p:nvSpPr>
          <p:spPr>
            <a:xfrm>
              <a:off x="1531" y="2496"/>
              <a:ext cx="965" cy="13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521" name="Google Shape;521;p52"/>
            <p:cNvSpPr/>
            <p:nvPr/>
          </p:nvSpPr>
          <p:spPr>
            <a:xfrm>
              <a:off x="500" y="2627"/>
              <a:ext cx="1037" cy="791"/>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522" name="Google Shape;522;p52"/>
            <p:cNvSpPr/>
            <p:nvPr/>
          </p:nvSpPr>
          <p:spPr>
            <a:xfrm>
              <a:off x="1550" y="2509"/>
              <a:ext cx="379"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Cantidad</a:t>
              </a:r>
              <a:endParaRPr sz="1100">
                <a:solidFill>
                  <a:schemeClr val="dk1"/>
                </a:solidFill>
                <a:latin typeface="Tahoma"/>
                <a:ea typeface="Tahoma"/>
                <a:cs typeface="Tahoma"/>
                <a:sym typeface="Tahoma"/>
              </a:endParaRPr>
            </a:p>
          </p:txBody>
        </p:sp>
        <p:sp>
          <p:nvSpPr>
            <p:cNvPr id="523" name="Google Shape;523;p52"/>
            <p:cNvSpPr/>
            <p:nvPr/>
          </p:nvSpPr>
          <p:spPr>
            <a:xfrm>
              <a:off x="2000" y="2509"/>
              <a:ext cx="453"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Porcentaje</a:t>
              </a:r>
              <a:endParaRPr sz="1100">
                <a:solidFill>
                  <a:schemeClr val="dk1"/>
                </a:solidFill>
                <a:latin typeface="Tahoma"/>
                <a:ea typeface="Tahoma"/>
                <a:cs typeface="Tahoma"/>
                <a:sym typeface="Tahoma"/>
              </a:endParaRPr>
            </a:p>
          </p:txBody>
        </p:sp>
        <p:sp>
          <p:nvSpPr>
            <p:cNvPr id="524" name="Google Shape;524;p52"/>
            <p:cNvSpPr/>
            <p:nvPr/>
          </p:nvSpPr>
          <p:spPr>
            <a:xfrm>
              <a:off x="520" y="2640"/>
              <a:ext cx="536"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Operaciones</a:t>
              </a:r>
              <a:endParaRPr sz="1100">
                <a:solidFill>
                  <a:schemeClr val="dk1"/>
                </a:solidFill>
                <a:latin typeface="Tahoma"/>
                <a:ea typeface="Tahoma"/>
                <a:cs typeface="Tahoma"/>
                <a:sym typeface="Tahoma"/>
              </a:endParaRPr>
            </a:p>
          </p:txBody>
        </p:sp>
        <p:sp>
          <p:nvSpPr>
            <p:cNvPr id="525" name="Google Shape;525;p52"/>
            <p:cNvSpPr/>
            <p:nvPr/>
          </p:nvSpPr>
          <p:spPr>
            <a:xfrm>
              <a:off x="1863" y="2640"/>
              <a:ext cx="98"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82</a:t>
              </a:r>
              <a:endParaRPr sz="1100" b="1">
                <a:solidFill>
                  <a:schemeClr val="dk1"/>
                </a:solidFill>
                <a:latin typeface="Tahoma"/>
                <a:ea typeface="Tahoma"/>
                <a:cs typeface="Tahoma"/>
                <a:sym typeface="Tahoma"/>
              </a:endParaRPr>
            </a:p>
          </p:txBody>
        </p:sp>
        <p:sp>
          <p:nvSpPr>
            <p:cNvPr id="526" name="Google Shape;526;p52"/>
            <p:cNvSpPr/>
            <p:nvPr/>
          </p:nvSpPr>
          <p:spPr>
            <a:xfrm>
              <a:off x="2215" y="2640"/>
              <a:ext cx="251"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44.6%</a:t>
              </a:r>
              <a:endParaRPr sz="1100" b="1">
                <a:solidFill>
                  <a:schemeClr val="dk1"/>
                </a:solidFill>
                <a:latin typeface="Tahoma"/>
                <a:ea typeface="Tahoma"/>
                <a:cs typeface="Tahoma"/>
                <a:sym typeface="Tahoma"/>
              </a:endParaRPr>
            </a:p>
          </p:txBody>
        </p:sp>
        <p:sp>
          <p:nvSpPr>
            <p:cNvPr id="527" name="Google Shape;527;p52"/>
            <p:cNvSpPr/>
            <p:nvPr/>
          </p:nvSpPr>
          <p:spPr>
            <a:xfrm>
              <a:off x="520" y="2771"/>
              <a:ext cx="561"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Inspecciones</a:t>
              </a:r>
              <a:endParaRPr sz="1100">
                <a:solidFill>
                  <a:schemeClr val="dk1"/>
                </a:solidFill>
                <a:latin typeface="Tahoma"/>
                <a:ea typeface="Tahoma"/>
                <a:cs typeface="Tahoma"/>
                <a:sym typeface="Tahoma"/>
              </a:endParaRPr>
            </a:p>
          </p:txBody>
        </p:sp>
        <p:sp>
          <p:nvSpPr>
            <p:cNvPr id="528" name="Google Shape;528;p52"/>
            <p:cNvSpPr/>
            <p:nvPr/>
          </p:nvSpPr>
          <p:spPr>
            <a:xfrm>
              <a:off x="1863" y="2771"/>
              <a:ext cx="98"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16</a:t>
              </a:r>
              <a:endParaRPr sz="1100" b="1">
                <a:solidFill>
                  <a:schemeClr val="dk1"/>
                </a:solidFill>
                <a:latin typeface="Tahoma"/>
                <a:ea typeface="Tahoma"/>
                <a:cs typeface="Tahoma"/>
                <a:sym typeface="Tahoma"/>
              </a:endParaRPr>
            </a:p>
          </p:txBody>
        </p:sp>
        <p:sp>
          <p:nvSpPr>
            <p:cNvPr id="529" name="Google Shape;529;p52"/>
            <p:cNvSpPr/>
            <p:nvPr/>
          </p:nvSpPr>
          <p:spPr>
            <a:xfrm>
              <a:off x="2268" y="2771"/>
              <a:ext cx="201"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8.7%</a:t>
              </a:r>
              <a:endParaRPr sz="1100" b="1">
                <a:solidFill>
                  <a:schemeClr val="dk1"/>
                </a:solidFill>
                <a:latin typeface="Tahoma"/>
                <a:ea typeface="Tahoma"/>
                <a:cs typeface="Tahoma"/>
                <a:sym typeface="Tahoma"/>
              </a:endParaRPr>
            </a:p>
          </p:txBody>
        </p:sp>
        <p:sp>
          <p:nvSpPr>
            <p:cNvPr id="530" name="Google Shape;530;p52"/>
            <p:cNvSpPr/>
            <p:nvPr/>
          </p:nvSpPr>
          <p:spPr>
            <a:xfrm>
              <a:off x="520" y="2901"/>
              <a:ext cx="462"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Transporte</a:t>
              </a:r>
              <a:endParaRPr sz="1100">
                <a:solidFill>
                  <a:schemeClr val="dk1"/>
                </a:solidFill>
                <a:latin typeface="Tahoma"/>
                <a:ea typeface="Tahoma"/>
                <a:cs typeface="Tahoma"/>
                <a:sym typeface="Tahoma"/>
              </a:endParaRPr>
            </a:p>
          </p:txBody>
        </p:sp>
        <p:sp>
          <p:nvSpPr>
            <p:cNvPr id="531" name="Google Shape;531;p52"/>
            <p:cNvSpPr/>
            <p:nvPr/>
          </p:nvSpPr>
          <p:spPr>
            <a:xfrm>
              <a:off x="1863" y="2901"/>
              <a:ext cx="98"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45</a:t>
              </a:r>
              <a:endParaRPr sz="1100" b="1">
                <a:solidFill>
                  <a:schemeClr val="dk1"/>
                </a:solidFill>
                <a:latin typeface="Tahoma"/>
                <a:ea typeface="Tahoma"/>
                <a:cs typeface="Tahoma"/>
                <a:sym typeface="Tahoma"/>
              </a:endParaRPr>
            </a:p>
          </p:txBody>
        </p:sp>
        <p:sp>
          <p:nvSpPr>
            <p:cNvPr id="532" name="Google Shape;532;p52"/>
            <p:cNvSpPr/>
            <p:nvPr/>
          </p:nvSpPr>
          <p:spPr>
            <a:xfrm>
              <a:off x="2215" y="2901"/>
              <a:ext cx="251"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24.5%</a:t>
              </a:r>
              <a:endParaRPr sz="1100" b="1">
                <a:solidFill>
                  <a:schemeClr val="dk1"/>
                </a:solidFill>
                <a:latin typeface="Tahoma"/>
                <a:ea typeface="Tahoma"/>
                <a:cs typeface="Tahoma"/>
                <a:sym typeface="Tahoma"/>
              </a:endParaRPr>
            </a:p>
          </p:txBody>
        </p:sp>
        <p:sp>
          <p:nvSpPr>
            <p:cNvPr id="533" name="Google Shape;533;p52"/>
            <p:cNvSpPr/>
            <p:nvPr/>
          </p:nvSpPr>
          <p:spPr>
            <a:xfrm>
              <a:off x="520" y="3032"/>
              <a:ext cx="328"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Demora</a:t>
              </a:r>
              <a:endParaRPr sz="1100">
                <a:solidFill>
                  <a:schemeClr val="dk1"/>
                </a:solidFill>
                <a:latin typeface="Tahoma"/>
                <a:ea typeface="Tahoma"/>
                <a:cs typeface="Tahoma"/>
                <a:sym typeface="Tahoma"/>
              </a:endParaRPr>
            </a:p>
          </p:txBody>
        </p:sp>
        <p:sp>
          <p:nvSpPr>
            <p:cNvPr id="534" name="Google Shape;534;p52"/>
            <p:cNvSpPr/>
            <p:nvPr/>
          </p:nvSpPr>
          <p:spPr>
            <a:xfrm>
              <a:off x="1863" y="3032"/>
              <a:ext cx="98"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34</a:t>
              </a:r>
              <a:endParaRPr sz="1100" b="1">
                <a:solidFill>
                  <a:schemeClr val="dk1"/>
                </a:solidFill>
                <a:latin typeface="Tahoma"/>
                <a:ea typeface="Tahoma"/>
                <a:cs typeface="Tahoma"/>
                <a:sym typeface="Tahoma"/>
              </a:endParaRPr>
            </a:p>
          </p:txBody>
        </p:sp>
        <p:sp>
          <p:nvSpPr>
            <p:cNvPr id="535" name="Google Shape;535;p52"/>
            <p:cNvSpPr/>
            <p:nvPr/>
          </p:nvSpPr>
          <p:spPr>
            <a:xfrm>
              <a:off x="2215" y="3032"/>
              <a:ext cx="251"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18.5%</a:t>
              </a:r>
              <a:endParaRPr sz="1100" b="1">
                <a:solidFill>
                  <a:schemeClr val="dk1"/>
                </a:solidFill>
                <a:latin typeface="Tahoma"/>
                <a:ea typeface="Tahoma"/>
                <a:cs typeface="Tahoma"/>
                <a:sym typeface="Tahoma"/>
              </a:endParaRPr>
            </a:p>
          </p:txBody>
        </p:sp>
        <p:sp>
          <p:nvSpPr>
            <p:cNvPr id="536" name="Google Shape;536;p52"/>
            <p:cNvSpPr/>
            <p:nvPr/>
          </p:nvSpPr>
          <p:spPr>
            <a:xfrm>
              <a:off x="520" y="3163"/>
              <a:ext cx="708" cy="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Almacenamiento</a:t>
              </a:r>
              <a:endParaRPr sz="1100">
                <a:solidFill>
                  <a:schemeClr val="dk1"/>
                </a:solidFill>
                <a:latin typeface="Tahoma"/>
                <a:ea typeface="Tahoma"/>
                <a:cs typeface="Tahoma"/>
                <a:sym typeface="Tahoma"/>
              </a:endParaRPr>
            </a:p>
          </p:txBody>
        </p:sp>
        <p:sp>
          <p:nvSpPr>
            <p:cNvPr id="537" name="Google Shape;537;p52"/>
            <p:cNvSpPr/>
            <p:nvPr/>
          </p:nvSpPr>
          <p:spPr>
            <a:xfrm>
              <a:off x="1915" y="3163"/>
              <a:ext cx="49" cy="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7</a:t>
              </a:r>
              <a:endParaRPr sz="1100" b="1">
                <a:solidFill>
                  <a:schemeClr val="dk1"/>
                </a:solidFill>
                <a:latin typeface="Tahoma"/>
                <a:ea typeface="Tahoma"/>
                <a:cs typeface="Tahoma"/>
                <a:sym typeface="Tahoma"/>
              </a:endParaRPr>
            </a:p>
          </p:txBody>
        </p:sp>
        <p:sp>
          <p:nvSpPr>
            <p:cNvPr id="538" name="Google Shape;538;p52"/>
            <p:cNvSpPr/>
            <p:nvPr/>
          </p:nvSpPr>
          <p:spPr>
            <a:xfrm>
              <a:off x="2268" y="3163"/>
              <a:ext cx="201" cy="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3.8%</a:t>
              </a:r>
              <a:endParaRPr sz="1100" b="1">
                <a:solidFill>
                  <a:schemeClr val="dk1"/>
                </a:solidFill>
                <a:latin typeface="Tahoma"/>
                <a:ea typeface="Tahoma"/>
                <a:cs typeface="Tahoma"/>
                <a:sym typeface="Tahoma"/>
              </a:endParaRPr>
            </a:p>
          </p:txBody>
        </p:sp>
        <p:sp>
          <p:nvSpPr>
            <p:cNvPr id="539" name="Google Shape;539;p52"/>
            <p:cNvSpPr/>
            <p:nvPr/>
          </p:nvSpPr>
          <p:spPr>
            <a:xfrm>
              <a:off x="520" y="3294"/>
              <a:ext cx="862" cy="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Total de Actividades</a:t>
              </a:r>
              <a:endParaRPr sz="1100">
                <a:solidFill>
                  <a:schemeClr val="dk1"/>
                </a:solidFill>
                <a:latin typeface="Tahoma"/>
                <a:ea typeface="Tahoma"/>
                <a:cs typeface="Tahoma"/>
                <a:sym typeface="Tahoma"/>
              </a:endParaRPr>
            </a:p>
          </p:txBody>
        </p:sp>
        <p:sp>
          <p:nvSpPr>
            <p:cNvPr id="540" name="Google Shape;540;p52"/>
            <p:cNvSpPr/>
            <p:nvPr/>
          </p:nvSpPr>
          <p:spPr>
            <a:xfrm>
              <a:off x="1811" y="3294"/>
              <a:ext cx="147" cy="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184</a:t>
              </a:r>
              <a:endParaRPr sz="1100" b="1">
                <a:solidFill>
                  <a:schemeClr val="dk1"/>
                </a:solidFill>
                <a:latin typeface="Tahoma"/>
                <a:ea typeface="Tahoma"/>
                <a:cs typeface="Tahoma"/>
                <a:sym typeface="Tahoma"/>
              </a:endParaRPr>
            </a:p>
          </p:txBody>
        </p:sp>
        <p:sp>
          <p:nvSpPr>
            <p:cNvPr id="541" name="Google Shape;541;p52"/>
            <p:cNvSpPr/>
            <p:nvPr/>
          </p:nvSpPr>
          <p:spPr>
            <a:xfrm>
              <a:off x="2163" y="3294"/>
              <a:ext cx="299" cy="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100.0%</a:t>
              </a:r>
              <a:endParaRPr sz="1100" b="1">
                <a:solidFill>
                  <a:schemeClr val="dk1"/>
                </a:solidFill>
                <a:latin typeface="Tahoma"/>
                <a:ea typeface="Tahoma"/>
                <a:cs typeface="Tahoma"/>
                <a:sym typeface="Tahoma"/>
              </a:endParaRPr>
            </a:p>
          </p:txBody>
        </p:sp>
        <p:cxnSp>
          <p:nvCxnSpPr>
            <p:cNvPr id="542" name="Google Shape;542;p52"/>
            <p:cNvCxnSpPr/>
            <p:nvPr/>
          </p:nvCxnSpPr>
          <p:spPr>
            <a:xfrm>
              <a:off x="507" y="2627"/>
              <a:ext cx="1024" cy="1"/>
            </a:xfrm>
            <a:prstGeom prst="straightConnector1">
              <a:avLst/>
            </a:prstGeom>
            <a:noFill/>
            <a:ln w="9525" cap="flat" cmpd="sng">
              <a:solidFill>
                <a:srgbClr val="008080"/>
              </a:solidFill>
              <a:prstDash val="solid"/>
              <a:round/>
              <a:headEnd type="none" w="med" len="med"/>
              <a:tailEnd type="none" w="med" len="med"/>
            </a:ln>
          </p:spPr>
        </p:cxnSp>
        <p:sp>
          <p:nvSpPr>
            <p:cNvPr id="543" name="Google Shape;543;p52"/>
            <p:cNvSpPr/>
            <p:nvPr/>
          </p:nvSpPr>
          <p:spPr>
            <a:xfrm>
              <a:off x="507" y="2627"/>
              <a:ext cx="1024" cy="6"/>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44" name="Google Shape;544;p52"/>
            <p:cNvCxnSpPr/>
            <p:nvPr/>
          </p:nvCxnSpPr>
          <p:spPr>
            <a:xfrm>
              <a:off x="1531" y="2496"/>
              <a:ext cx="1" cy="131"/>
            </a:xfrm>
            <a:prstGeom prst="straightConnector1">
              <a:avLst/>
            </a:prstGeom>
            <a:noFill/>
            <a:ln w="9525" cap="flat" cmpd="sng">
              <a:solidFill>
                <a:srgbClr val="008080"/>
              </a:solidFill>
              <a:prstDash val="solid"/>
              <a:round/>
              <a:headEnd type="none" w="med" len="med"/>
              <a:tailEnd type="none" w="med" len="med"/>
            </a:ln>
          </p:spPr>
        </p:cxnSp>
        <p:sp>
          <p:nvSpPr>
            <p:cNvPr id="545" name="Google Shape;545;p52"/>
            <p:cNvSpPr/>
            <p:nvPr/>
          </p:nvSpPr>
          <p:spPr>
            <a:xfrm>
              <a:off x="1531" y="2496"/>
              <a:ext cx="6" cy="131"/>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46" name="Google Shape;546;p52"/>
            <p:cNvCxnSpPr/>
            <p:nvPr/>
          </p:nvCxnSpPr>
          <p:spPr>
            <a:xfrm>
              <a:off x="1981" y="2503"/>
              <a:ext cx="1" cy="124"/>
            </a:xfrm>
            <a:prstGeom prst="straightConnector1">
              <a:avLst/>
            </a:prstGeom>
            <a:noFill/>
            <a:ln w="9525" cap="flat" cmpd="sng">
              <a:solidFill>
                <a:srgbClr val="FFFFFF"/>
              </a:solidFill>
              <a:prstDash val="solid"/>
              <a:round/>
              <a:headEnd type="none" w="med" len="med"/>
              <a:tailEnd type="none" w="med" len="med"/>
            </a:ln>
          </p:spPr>
        </p:cxnSp>
        <p:sp>
          <p:nvSpPr>
            <p:cNvPr id="547" name="Google Shape;547;p52"/>
            <p:cNvSpPr/>
            <p:nvPr/>
          </p:nvSpPr>
          <p:spPr>
            <a:xfrm>
              <a:off x="1981" y="2503"/>
              <a:ext cx="6" cy="12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48" name="Google Shape;548;p52"/>
            <p:cNvCxnSpPr/>
            <p:nvPr/>
          </p:nvCxnSpPr>
          <p:spPr>
            <a:xfrm>
              <a:off x="2489" y="2503"/>
              <a:ext cx="1" cy="124"/>
            </a:xfrm>
            <a:prstGeom prst="straightConnector1">
              <a:avLst/>
            </a:prstGeom>
            <a:noFill/>
            <a:ln w="9525" cap="flat" cmpd="sng">
              <a:solidFill>
                <a:srgbClr val="008080"/>
              </a:solidFill>
              <a:prstDash val="solid"/>
              <a:round/>
              <a:headEnd type="none" w="med" len="med"/>
              <a:tailEnd type="none" w="med" len="med"/>
            </a:ln>
          </p:spPr>
        </p:cxnSp>
        <p:sp>
          <p:nvSpPr>
            <p:cNvPr id="549" name="Google Shape;549;p52"/>
            <p:cNvSpPr/>
            <p:nvPr/>
          </p:nvSpPr>
          <p:spPr>
            <a:xfrm>
              <a:off x="2489" y="2503"/>
              <a:ext cx="7" cy="124"/>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50" name="Google Shape;550;p52"/>
            <p:cNvCxnSpPr/>
            <p:nvPr/>
          </p:nvCxnSpPr>
          <p:spPr>
            <a:xfrm>
              <a:off x="507" y="2758"/>
              <a:ext cx="1024" cy="1"/>
            </a:xfrm>
            <a:prstGeom prst="straightConnector1">
              <a:avLst/>
            </a:prstGeom>
            <a:noFill/>
            <a:ln w="9525" cap="flat" cmpd="sng">
              <a:solidFill>
                <a:srgbClr val="FFFFFF"/>
              </a:solidFill>
              <a:prstDash val="solid"/>
              <a:round/>
              <a:headEnd type="none" w="med" len="med"/>
              <a:tailEnd type="none" w="med" len="med"/>
            </a:ln>
          </p:spPr>
        </p:cxnSp>
        <p:sp>
          <p:nvSpPr>
            <p:cNvPr id="551" name="Google Shape;551;p52"/>
            <p:cNvSpPr/>
            <p:nvPr/>
          </p:nvSpPr>
          <p:spPr>
            <a:xfrm>
              <a:off x="507" y="2758"/>
              <a:ext cx="1024" cy="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52" name="Google Shape;552;p52"/>
            <p:cNvCxnSpPr/>
            <p:nvPr/>
          </p:nvCxnSpPr>
          <p:spPr>
            <a:xfrm>
              <a:off x="1531" y="2633"/>
              <a:ext cx="1" cy="125"/>
            </a:xfrm>
            <a:prstGeom prst="straightConnector1">
              <a:avLst/>
            </a:prstGeom>
            <a:noFill/>
            <a:ln w="9525" cap="flat" cmpd="sng">
              <a:solidFill>
                <a:srgbClr val="008080"/>
              </a:solidFill>
              <a:prstDash val="solid"/>
              <a:round/>
              <a:headEnd type="none" w="med" len="med"/>
              <a:tailEnd type="none" w="med" len="med"/>
            </a:ln>
          </p:spPr>
        </p:cxnSp>
        <p:sp>
          <p:nvSpPr>
            <p:cNvPr id="553" name="Google Shape;553;p52"/>
            <p:cNvSpPr/>
            <p:nvPr/>
          </p:nvSpPr>
          <p:spPr>
            <a:xfrm>
              <a:off x="1531" y="2633"/>
              <a:ext cx="6" cy="125"/>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54" name="Google Shape;554;p52"/>
            <p:cNvCxnSpPr/>
            <p:nvPr/>
          </p:nvCxnSpPr>
          <p:spPr>
            <a:xfrm>
              <a:off x="507" y="2888"/>
              <a:ext cx="1024" cy="1"/>
            </a:xfrm>
            <a:prstGeom prst="straightConnector1">
              <a:avLst/>
            </a:prstGeom>
            <a:noFill/>
            <a:ln w="9525" cap="flat" cmpd="sng">
              <a:solidFill>
                <a:srgbClr val="FFFFFF"/>
              </a:solidFill>
              <a:prstDash val="solid"/>
              <a:round/>
              <a:headEnd type="none" w="med" len="med"/>
              <a:tailEnd type="none" w="med" len="med"/>
            </a:ln>
          </p:spPr>
        </p:cxnSp>
        <p:sp>
          <p:nvSpPr>
            <p:cNvPr id="555" name="Google Shape;555;p52"/>
            <p:cNvSpPr/>
            <p:nvPr/>
          </p:nvSpPr>
          <p:spPr>
            <a:xfrm>
              <a:off x="507" y="2888"/>
              <a:ext cx="1024" cy="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56" name="Google Shape;556;p52"/>
            <p:cNvCxnSpPr/>
            <p:nvPr/>
          </p:nvCxnSpPr>
          <p:spPr>
            <a:xfrm>
              <a:off x="1531" y="2764"/>
              <a:ext cx="1" cy="124"/>
            </a:xfrm>
            <a:prstGeom prst="straightConnector1">
              <a:avLst/>
            </a:prstGeom>
            <a:noFill/>
            <a:ln w="9525" cap="flat" cmpd="sng">
              <a:solidFill>
                <a:srgbClr val="008080"/>
              </a:solidFill>
              <a:prstDash val="solid"/>
              <a:round/>
              <a:headEnd type="none" w="med" len="med"/>
              <a:tailEnd type="none" w="med" len="med"/>
            </a:ln>
          </p:spPr>
        </p:cxnSp>
        <p:sp>
          <p:nvSpPr>
            <p:cNvPr id="557" name="Google Shape;557;p52"/>
            <p:cNvSpPr/>
            <p:nvPr/>
          </p:nvSpPr>
          <p:spPr>
            <a:xfrm>
              <a:off x="1531" y="2764"/>
              <a:ext cx="6" cy="124"/>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58" name="Google Shape;558;p52"/>
            <p:cNvCxnSpPr/>
            <p:nvPr/>
          </p:nvCxnSpPr>
          <p:spPr>
            <a:xfrm>
              <a:off x="507" y="3019"/>
              <a:ext cx="1024" cy="1"/>
            </a:xfrm>
            <a:prstGeom prst="straightConnector1">
              <a:avLst/>
            </a:prstGeom>
            <a:noFill/>
            <a:ln w="9525" cap="flat" cmpd="sng">
              <a:solidFill>
                <a:srgbClr val="FFFFFF"/>
              </a:solidFill>
              <a:prstDash val="solid"/>
              <a:round/>
              <a:headEnd type="none" w="med" len="med"/>
              <a:tailEnd type="none" w="med" len="med"/>
            </a:ln>
          </p:spPr>
        </p:cxnSp>
        <p:sp>
          <p:nvSpPr>
            <p:cNvPr id="559" name="Google Shape;559;p52"/>
            <p:cNvSpPr/>
            <p:nvPr/>
          </p:nvSpPr>
          <p:spPr>
            <a:xfrm>
              <a:off x="507" y="3019"/>
              <a:ext cx="1024" cy="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60" name="Google Shape;560;p52"/>
            <p:cNvCxnSpPr/>
            <p:nvPr/>
          </p:nvCxnSpPr>
          <p:spPr>
            <a:xfrm>
              <a:off x="1531" y="2895"/>
              <a:ext cx="1" cy="124"/>
            </a:xfrm>
            <a:prstGeom prst="straightConnector1">
              <a:avLst/>
            </a:prstGeom>
            <a:noFill/>
            <a:ln w="9525" cap="flat" cmpd="sng">
              <a:solidFill>
                <a:srgbClr val="008080"/>
              </a:solidFill>
              <a:prstDash val="solid"/>
              <a:round/>
              <a:headEnd type="none" w="med" len="med"/>
              <a:tailEnd type="none" w="med" len="med"/>
            </a:ln>
          </p:spPr>
        </p:cxnSp>
        <p:sp>
          <p:nvSpPr>
            <p:cNvPr id="561" name="Google Shape;561;p52"/>
            <p:cNvSpPr/>
            <p:nvPr/>
          </p:nvSpPr>
          <p:spPr>
            <a:xfrm>
              <a:off x="1531" y="2895"/>
              <a:ext cx="6" cy="124"/>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62" name="Google Shape;562;p52"/>
            <p:cNvCxnSpPr/>
            <p:nvPr/>
          </p:nvCxnSpPr>
          <p:spPr>
            <a:xfrm>
              <a:off x="507" y="3150"/>
              <a:ext cx="1024" cy="1"/>
            </a:xfrm>
            <a:prstGeom prst="straightConnector1">
              <a:avLst/>
            </a:prstGeom>
            <a:noFill/>
            <a:ln w="9525" cap="flat" cmpd="sng">
              <a:solidFill>
                <a:srgbClr val="FFFFFF"/>
              </a:solidFill>
              <a:prstDash val="solid"/>
              <a:round/>
              <a:headEnd type="none" w="med" len="med"/>
              <a:tailEnd type="none" w="med" len="med"/>
            </a:ln>
          </p:spPr>
        </p:cxnSp>
        <p:sp>
          <p:nvSpPr>
            <p:cNvPr id="563" name="Google Shape;563;p52"/>
            <p:cNvSpPr/>
            <p:nvPr/>
          </p:nvSpPr>
          <p:spPr>
            <a:xfrm>
              <a:off x="507" y="3150"/>
              <a:ext cx="1024" cy="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64" name="Google Shape;564;p52"/>
            <p:cNvCxnSpPr/>
            <p:nvPr/>
          </p:nvCxnSpPr>
          <p:spPr>
            <a:xfrm>
              <a:off x="1531" y="3026"/>
              <a:ext cx="1" cy="124"/>
            </a:xfrm>
            <a:prstGeom prst="straightConnector1">
              <a:avLst/>
            </a:prstGeom>
            <a:noFill/>
            <a:ln w="9525" cap="flat" cmpd="sng">
              <a:solidFill>
                <a:srgbClr val="008080"/>
              </a:solidFill>
              <a:prstDash val="solid"/>
              <a:round/>
              <a:headEnd type="none" w="med" len="med"/>
              <a:tailEnd type="none" w="med" len="med"/>
            </a:ln>
          </p:spPr>
        </p:cxnSp>
        <p:sp>
          <p:nvSpPr>
            <p:cNvPr id="565" name="Google Shape;565;p52"/>
            <p:cNvSpPr/>
            <p:nvPr/>
          </p:nvSpPr>
          <p:spPr>
            <a:xfrm>
              <a:off x="1531" y="3026"/>
              <a:ext cx="6" cy="124"/>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66" name="Google Shape;566;p52"/>
            <p:cNvCxnSpPr/>
            <p:nvPr/>
          </p:nvCxnSpPr>
          <p:spPr>
            <a:xfrm>
              <a:off x="507" y="3281"/>
              <a:ext cx="1024" cy="1"/>
            </a:xfrm>
            <a:prstGeom prst="straightConnector1">
              <a:avLst/>
            </a:prstGeom>
            <a:noFill/>
            <a:ln w="9525" cap="flat" cmpd="sng">
              <a:solidFill>
                <a:srgbClr val="FFFFFF"/>
              </a:solidFill>
              <a:prstDash val="solid"/>
              <a:round/>
              <a:headEnd type="none" w="med" len="med"/>
              <a:tailEnd type="none" w="med" len="med"/>
            </a:ln>
          </p:spPr>
        </p:cxnSp>
        <p:sp>
          <p:nvSpPr>
            <p:cNvPr id="567" name="Google Shape;567;p52"/>
            <p:cNvSpPr/>
            <p:nvPr/>
          </p:nvSpPr>
          <p:spPr>
            <a:xfrm>
              <a:off x="507" y="3281"/>
              <a:ext cx="1024" cy="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68" name="Google Shape;568;p52"/>
            <p:cNvCxnSpPr/>
            <p:nvPr/>
          </p:nvCxnSpPr>
          <p:spPr>
            <a:xfrm>
              <a:off x="1531" y="3156"/>
              <a:ext cx="1" cy="125"/>
            </a:xfrm>
            <a:prstGeom prst="straightConnector1">
              <a:avLst/>
            </a:prstGeom>
            <a:noFill/>
            <a:ln w="9525" cap="flat" cmpd="sng">
              <a:solidFill>
                <a:srgbClr val="008080"/>
              </a:solidFill>
              <a:prstDash val="solid"/>
              <a:round/>
              <a:headEnd type="none" w="med" len="med"/>
              <a:tailEnd type="none" w="med" len="med"/>
            </a:ln>
          </p:spPr>
        </p:cxnSp>
        <p:sp>
          <p:nvSpPr>
            <p:cNvPr id="569" name="Google Shape;569;p52"/>
            <p:cNvSpPr/>
            <p:nvPr/>
          </p:nvSpPr>
          <p:spPr>
            <a:xfrm>
              <a:off x="1531" y="3156"/>
              <a:ext cx="6" cy="125"/>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70" name="Google Shape;570;p52"/>
            <p:cNvCxnSpPr/>
            <p:nvPr/>
          </p:nvCxnSpPr>
          <p:spPr>
            <a:xfrm>
              <a:off x="507" y="3411"/>
              <a:ext cx="1024" cy="1"/>
            </a:xfrm>
            <a:prstGeom prst="straightConnector1">
              <a:avLst/>
            </a:prstGeom>
            <a:noFill/>
            <a:ln w="9525" cap="flat" cmpd="sng">
              <a:solidFill>
                <a:srgbClr val="008080"/>
              </a:solidFill>
              <a:prstDash val="solid"/>
              <a:round/>
              <a:headEnd type="none" w="med" len="med"/>
              <a:tailEnd type="none" w="med" len="med"/>
            </a:ln>
          </p:spPr>
        </p:cxnSp>
        <p:sp>
          <p:nvSpPr>
            <p:cNvPr id="571" name="Google Shape;571;p52"/>
            <p:cNvSpPr/>
            <p:nvPr/>
          </p:nvSpPr>
          <p:spPr>
            <a:xfrm>
              <a:off x="507" y="3411"/>
              <a:ext cx="1024"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72" name="Google Shape;572;p52"/>
            <p:cNvCxnSpPr/>
            <p:nvPr/>
          </p:nvCxnSpPr>
          <p:spPr>
            <a:xfrm>
              <a:off x="1531" y="3287"/>
              <a:ext cx="1" cy="124"/>
            </a:xfrm>
            <a:prstGeom prst="straightConnector1">
              <a:avLst/>
            </a:prstGeom>
            <a:noFill/>
            <a:ln w="9525" cap="flat" cmpd="sng">
              <a:solidFill>
                <a:srgbClr val="008080"/>
              </a:solidFill>
              <a:prstDash val="solid"/>
              <a:round/>
              <a:headEnd type="none" w="med" len="med"/>
              <a:tailEnd type="none" w="med" len="med"/>
            </a:ln>
          </p:spPr>
        </p:cxnSp>
        <p:sp>
          <p:nvSpPr>
            <p:cNvPr id="573" name="Google Shape;573;p52"/>
            <p:cNvSpPr/>
            <p:nvPr/>
          </p:nvSpPr>
          <p:spPr>
            <a:xfrm>
              <a:off x="1531" y="3287"/>
              <a:ext cx="6" cy="124"/>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74" name="Google Shape;574;p52"/>
            <p:cNvCxnSpPr/>
            <p:nvPr/>
          </p:nvCxnSpPr>
          <p:spPr>
            <a:xfrm>
              <a:off x="1981" y="2633"/>
              <a:ext cx="1" cy="785"/>
            </a:xfrm>
            <a:prstGeom prst="straightConnector1">
              <a:avLst/>
            </a:prstGeom>
            <a:noFill/>
            <a:ln w="9525" cap="flat" cmpd="sng">
              <a:solidFill>
                <a:srgbClr val="008080"/>
              </a:solidFill>
              <a:prstDash val="solid"/>
              <a:round/>
              <a:headEnd type="none" w="med" len="med"/>
              <a:tailEnd type="none" w="med" len="med"/>
            </a:ln>
          </p:spPr>
        </p:cxnSp>
        <p:sp>
          <p:nvSpPr>
            <p:cNvPr id="575" name="Google Shape;575;p52"/>
            <p:cNvSpPr/>
            <p:nvPr/>
          </p:nvSpPr>
          <p:spPr>
            <a:xfrm>
              <a:off x="1981" y="2633"/>
              <a:ext cx="6" cy="785"/>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76" name="Google Shape;576;p52"/>
            <p:cNvCxnSpPr/>
            <p:nvPr/>
          </p:nvCxnSpPr>
          <p:spPr>
            <a:xfrm>
              <a:off x="2489" y="2633"/>
              <a:ext cx="1" cy="785"/>
            </a:xfrm>
            <a:prstGeom prst="straightConnector1">
              <a:avLst/>
            </a:prstGeom>
            <a:noFill/>
            <a:ln w="9525" cap="flat" cmpd="sng">
              <a:solidFill>
                <a:srgbClr val="008080"/>
              </a:solidFill>
              <a:prstDash val="solid"/>
              <a:round/>
              <a:headEnd type="none" w="med" len="med"/>
              <a:tailEnd type="none" w="med" len="med"/>
            </a:ln>
          </p:spPr>
        </p:cxnSp>
        <p:sp>
          <p:nvSpPr>
            <p:cNvPr id="577" name="Google Shape;577;p52"/>
            <p:cNvSpPr/>
            <p:nvPr/>
          </p:nvSpPr>
          <p:spPr>
            <a:xfrm>
              <a:off x="2489" y="2633"/>
              <a:ext cx="7" cy="785"/>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78" name="Google Shape;578;p52"/>
            <p:cNvCxnSpPr/>
            <p:nvPr/>
          </p:nvCxnSpPr>
          <p:spPr>
            <a:xfrm>
              <a:off x="500" y="2627"/>
              <a:ext cx="1" cy="791"/>
            </a:xfrm>
            <a:prstGeom prst="straightConnector1">
              <a:avLst/>
            </a:prstGeom>
            <a:noFill/>
            <a:ln w="9525" cap="flat" cmpd="sng">
              <a:solidFill>
                <a:srgbClr val="008080"/>
              </a:solidFill>
              <a:prstDash val="solid"/>
              <a:round/>
              <a:headEnd type="none" w="med" len="med"/>
              <a:tailEnd type="none" w="med" len="med"/>
            </a:ln>
          </p:spPr>
        </p:cxnSp>
        <p:sp>
          <p:nvSpPr>
            <p:cNvPr id="579" name="Google Shape;579;p52"/>
            <p:cNvSpPr/>
            <p:nvPr/>
          </p:nvSpPr>
          <p:spPr>
            <a:xfrm>
              <a:off x="500" y="2627"/>
              <a:ext cx="7" cy="791"/>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80" name="Google Shape;580;p52"/>
            <p:cNvCxnSpPr/>
            <p:nvPr/>
          </p:nvCxnSpPr>
          <p:spPr>
            <a:xfrm>
              <a:off x="1537" y="2496"/>
              <a:ext cx="959" cy="1"/>
            </a:xfrm>
            <a:prstGeom prst="straightConnector1">
              <a:avLst/>
            </a:prstGeom>
            <a:noFill/>
            <a:ln w="9525" cap="flat" cmpd="sng">
              <a:solidFill>
                <a:srgbClr val="008080"/>
              </a:solidFill>
              <a:prstDash val="solid"/>
              <a:round/>
              <a:headEnd type="none" w="med" len="med"/>
              <a:tailEnd type="none" w="med" len="med"/>
            </a:ln>
          </p:spPr>
        </p:cxnSp>
        <p:sp>
          <p:nvSpPr>
            <p:cNvPr id="581" name="Google Shape;581;p52"/>
            <p:cNvSpPr/>
            <p:nvPr/>
          </p:nvSpPr>
          <p:spPr>
            <a:xfrm>
              <a:off x="1537" y="2496"/>
              <a:ext cx="959"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82" name="Google Shape;582;p52"/>
            <p:cNvCxnSpPr/>
            <p:nvPr/>
          </p:nvCxnSpPr>
          <p:spPr>
            <a:xfrm>
              <a:off x="1531" y="2627"/>
              <a:ext cx="965" cy="1"/>
            </a:xfrm>
            <a:prstGeom prst="straightConnector1">
              <a:avLst/>
            </a:prstGeom>
            <a:noFill/>
            <a:ln w="9525" cap="flat" cmpd="sng">
              <a:solidFill>
                <a:srgbClr val="008080"/>
              </a:solidFill>
              <a:prstDash val="solid"/>
              <a:round/>
              <a:headEnd type="none" w="med" len="med"/>
              <a:tailEnd type="none" w="med" len="med"/>
            </a:ln>
          </p:spPr>
        </p:cxnSp>
        <p:sp>
          <p:nvSpPr>
            <p:cNvPr id="583" name="Google Shape;583;p52"/>
            <p:cNvSpPr/>
            <p:nvPr/>
          </p:nvSpPr>
          <p:spPr>
            <a:xfrm>
              <a:off x="1531" y="2627"/>
              <a:ext cx="965" cy="6"/>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84" name="Google Shape;584;p52"/>
            <p:cNvCxnSpPr/>
            <p:nvPr/>
          </p:nvCxnSpPr>
          <p:spPr>
            <a:xfrm>
              <a:off x="1531" y="2758"/>
              <a:ext cx="965" cy="1"/>
            </a:xfrm>
            <a:prstGeom prst="straightConnector1">
              <a:avLst/>
            </a:prstGeom>
            <a:noFill/>
            <a:ln w="9525" cap="flat" cmpd="sng">
              <a:solidFill>
                <a:srgbClr val="008080"/>
              </a:solidFill>
              <a:prstDash val="solid"/>
              <a:round/>
              <a:headEnd type="none" w="med" len="med"/>
              <a:tailEnd type="none" w="med" len="med"/>
            </a:ln>
          </p:spPr>
        </p:cxnSp>
        <p:sp>
          <p:nvSpPr>
            <p:cNvPr id="585" name="Google Shape;585;p52"/>
            <p:cNvSpPr/>
            <p:nvPr/>
          </p:nvSpPr>
          <p:spPr>
            <a:xfrm>
              <a:off x="1531" y="2758"/>
              <a:ext cx="965" cy="6"/>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86" name="Google Shape;586;p52"/>
            <p:cNvCxnSpPr/>
            <p:nvPr/>
          </p:nvCxnSpPr>
          <p:spPr>
            <a:xfrm>
              <a:off x="1531" y="2888"/>
              <a:ext cx="965" cy="1"/>
            </a:xfrm>
            <a:prstGeom prst="straightConnector1">
              <a:avLst/>
            </a:prstGeom>
            <a:noFill/>
            <a:ln w="9525" cap="flat" cmpd="sng">
              <a:solidFill>
                <a:srgbClr val="008080"/>
              </a:solidFill>
              <a:prstDash val="solid"/>
              <a:round/>
              <a:headEnd type="none" w="med" len="med"/>
              <a:tailEnd type="none" w="med" len="med"/>
            </a:ln>
          </p:spPr>
        </p:cxnSp>
        <p:sp>
          <p:nvSpPr>
            <p:cNvPr id="587" name="Google Shape;587;p52"/>
            <p:cNvSpPr/>
            <p:nvPr/>
          </p:nvSpPr>
          <p:spPr>
            <a:xfrm>
              <a:off x="1531" y="2888"/>
              <a:ext cx="965"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88" name="Google Shape;588;p52"/>
            <p:cNvCxnSpPr/>
            <p:nvPr/>
          </p:nvCxnSpPr>
          <p:spPr>
            <a:xfrm>
              <a:off x="1531" y="3019"/>
              <a:ext cx="965" cy="1"/>
            </a:xfrm>
            <a:prstGeom prst="straightConnector1">
              <a:avLst/>
            </a:prstGeom>
            <a:noFill/>
            <a:ln w="9525" cap="flat" cmpd="sng">
              <a:solidFill>
                <a:srgbClr val="008080"/>
              </a:solidFill>
              <a:prstDash val="solid"/>
              <a:round/>
              <a:headEnd type="none" w="med" len="med"/>
              <a:tailEnd type="none" w="med" len="med"/>
            </a:ln>
          </p:spPr>
        </p:cxnSp>
        <p:sp>
          <p:nvSpPr>
            <p:cNvPr id="589" name="Google Shape;589;p52"/>
            <p:cNvSpPr/>
            <p:nvPr/>
          </p:nvSpPr>
          <p:spPr>
            <a:xfrm>
              <a:off x="1531" y="3019"/>
              <a:ext cx="965"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90" name="Google Shape;590;p52"/>
            <p:cNvCxnSpPr/>
            <p:nvPr/>
          </p:nvCxnSpPr>
          <p:spPr>
            <a:xfrm>
              <a:off x="1531" y="3150"/>
              <a:ext cx="965" cy="1"/>
            </a:xfrm>
            <a:prstGeom prst="straightConnector1">
              <a:avLst/>
            </a:prstGeom>
            <a:noFill/>
            <a:ln w="9525" cap="flat" cmpd="sng">
              <a:solidFill>
                <a:srgbClr val="008080"/>
              </a:solidFill>
              <a:prstDash val="solid"/>
              <a:round/>
              <a:headEnd type="none" w="med" len="med"/>
              <a:tailEnd type="none" w="med" len="med"/>
            </a:ln>
          </p:spPr>
        </p:cxnSp>
        <p:sp>
          <p:nvSpPr>
            <p:cNvPr id="591" name="Google Shape;591;p52"/>
            <p:cNvSpPr/>
            <p:nvPr/>
          </p:nvSpPr>
          <p:spPr>
            <a:xfrm>
              <a:off x="1531" y="3150"/>
              <a:ext cx="965" cy="6"/>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92" name="Google Shape;592;p52"/>
            <p:cNvCxnSpPr/>
            <p:nvPr/>
          </p:nvCxnSpPr>
          <p:spPr>
            <a:xfrm>
              <a:off x="1531" y="3281"/>
              <a:ext cx="965" cy="1"/>
            </a:xfrm>
            <a:prstGeom prst="straightConnector1">
              <a:avLst/>
            </a:prstGeom>
            <a:noFill/>
            <a:ln w="9525" cap="flat" cmpd="sng">
              <a:solidFill>
                <a:srgbClr val="008080"/>
              </a:solidFill>
              <a:prstDash val="solid"/>
              <a:round/>
              <a:headEnd type="none" w="med" len="med"/>
              <a:tailEnd type="none" w="med" len="med"/>
            </a:ln>
          </p:spPr>
        </p:cxnSp>
        <p:sp>
          <p:nvSpPr>
            <p:cNvPr id="593" name="Google Shape;593;p52"/>
            <p:cNvSpPr/>
            <p:nvPr/>
          </p:nvSpPr>
          <p:spPr>
            <a:xfrm>
              <a:off x="1531" y="3281"/>
              <a:ext cx="965" cy="6"/>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594" name="Google Shape;594;p52"/>
            <p:cNvCxnSpPr/>
            <p:nvPr/>
          </p:nvCxnSpPr>
          <p:spPr>
            <a:xfrm>
              <a:off x="1531" y="3411"/>
              <a:ext cx="965" cy="1"/>
            </a:xfrm>
            <a:prstGeom prst="straightConnector1">
              <a:avLst/>
            </a:prstGeom>
            <a:noFill/>
            <a:ln w="9525" cap="flat" cmpd="sng">
              <a:solidFill>
                <a:srgbClr val="008080"/>
              </a:solidFill>
              <a:prstDash val="solid"/>
              <a:round/>
              <a:headEnd type="none" w="med" len="med"/>
              <a:tailEnd type="none" w="med" len="med"/>
            </a:ln>
          </p:spPr>
        </p:cxnSp>
        <p:sp>
          <p:nvSpPr>
            <p:cNvPr id="595" name="Google Shape;595;p52"/>
            <p:cNvSpPr/>
            <p:nvPr/>
          </p:nvSpPr>
          <p:spPr>
            <a:xfrm>
              <a:off x="1531" y="3411"/>
              <a:ext cx="965"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596" name="Google Shape;596;p52"/>
            <p:cNvSpPr/>
            <p:nvPr/>
          </p:nvSpPr>
          <p:spPr>
            <a:xfrm>
              <a:off x="500" y="3595"/>
              <a:ext cx="1037" cy="399"/>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597" name="Google Shape;597;p52"/>
            <p:cNvSpPr/>
            <p:nvPr/>
          </p:nvSpPr>
          <p:spPr>
            <a:xfrm>
              <a:off x="520" y="3608"/>
              <a:ext cx="605"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Agregan Valor</a:t>
              </a:r>
              <a:endParaRPr sz="1100">
                <a:solidFill>
                  <a:schemeClr val="dk1"/>
                </a:solidFill>
                <a:latin typeface="Tahoma"/>
                <a:ea typeface="Tahoma"/>
                <a:cs typeface="Tahoma"/>
                <a:sym typeface="Tahoma"/>
              </a:endParaRPr>
            </a:p>
          </p:txBody>
        </p:sp>
        <p:sp>
          <p:nvSpPr>
            <p:cNvPr id="598" name="Google Shape;598;p52"/>
            <p:cNvSpPr/>
            <p:nvPr/>
          </p:nvSpPr>
          <p:spPr>
            <a:xfrm>
              <a:off x="1863" y="3608"/>
              <a:ext cx="98"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59</a:t>
              </a:r>
              <a:endParaRPr sz="1100" b="1">
                <a:solidFill>
                  <a:schemeClr val="dk1"/>
                </a:solidFill>
                <a:latin typeface="Tahoma"/>
                <a:ea typeface="Tahoma"/>
                <a:cs typeface="Tahoma"/>
                <a:sym typeface="Tahoma"/>
              </a:endParaRPr>
            </a:p>
          </p:txBody>
        </p:sp>
        <p:sp>
          <p:nvSpPr>
            <p:cNvPr id="599" name="Google Shape;599;p52"/>
            <p:cNvSpPr/>
            <p:nvPr/>
          </p:nvSpPr>
          <p:spPr>
            <a:xfrm>
              <a:off x="2215" y="3608"/>
              <a:ext cx="251"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32.1%</a:t>
              </a:r>
              <a:endParaRPr sz="1100" b="1">
                <a:solidFill>
                  <a:schemeClr val="dk1"/>
                </a:solidFill>
                <a:latin typeface="Tahoma"/>
                <a:ea typeface="Tahoma"/>
                <a:cs typeface="Tahoma"/>
                <a:sym typeface="Tahoma"/>
              </a:endParaRPr>
            </a:p>
          </p:txBody>
        </p:sp>
        <p:sp>
          <p:nvSpPr>
            <p:cNvPr id="600" name="Google Shape;600;p52"/>
            <p:cNvSpPr/>
            <p:nvPr/>
          </p:nvSpPr>
          <p:spPr>
            <a:xfrm>
              <a:off x="520" y="3739"/>
              <a:ext cx="748"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No Agregan Valor</a:t>
              </a:r>
              <a:endParaRPr sz="1100">
                <a:solidFill>
                  <a:schemeClr val="dk1"/>
                </a:solidFill>
                <a:latin typeface="Tahoma"/>
                <a:ea typeface="Tahoma"/>
                <a:cs typeface="Tahoma"/>
                <a:sym typeface="Tahoma"/>
              </a:endParaRPr>
            </a:p>
          </p:txBody>
        </p:sp>
        <p:sp>
          <p:nvSpPr>
            <p:cNvPr id="601" name="Google Shape;601;p52"/>
            <p:cNvSpPr/>
            <p:nvPr/>
          </p:nvSpPr>
          <p:spPr>
            <a:xfrm>
              <a:off x="1811" y="3739"/>
              <a:ext cx="147"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125</a:t>
              </a:r>
              <a:endParaRPr sz="1100" b="1">
                <a:solidFill>
                  <a:schemeClr val="dk1"/>
                </a:solidFill>
                <a:latin typeface="Tahoma"/>
                <a:ea typeface="Tahoma"/>
                <a:cs typeface="Tahoma"/>
                <a:sym typeface="Tahoma"/>
              </a:endParaRPr>
            </a:p>
          </p:txBody>
        </p:sp>
        <p:sp>
          <p:nvSpPr>
            <p:cNvPr id="602" name="Google Shape;602;p52"/>
            <p:cNvSpPr/>
            <p:nvPr/>
          </p:nvSpPr>
          <p:spPr>
            <a:xfrm>
              <a:off x="2215" y="3739"/>
              <a:ext cx="251"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67.9%</a:t>
              </a:r>
              <a:endParaRPr sz="1100" b="1">
                <a:solidFill>
                  <a:schemeClr val="dk1"/>
                </a:solidFill>
                <a:latin typeface="Tahoma"/>
                <a:ea typeface="Tahoma"/>
                <a:cs typeface="Tahoma"/>
                <a:sym typeface="Tahoma"/>
              </a:endParaRPr>
            </a:p>
          </p:txBody>
        </p:sp>
        <p:sp>
          <p:nvSpPr>
            <p:cNvPr id="603" name="Google Shape;603;p52"/>
            <p:cNvSpPr/>
            <p:nvPr/>
          </p:nvSpPr>
          <p:spPr>
            <a:xfrm>
              <a:off x="520" y="3870"/>
              <a:ext cx="862"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Total de Actividades</a:t>
              </a:r>
              <a:endParaRPr sz="1100">
                <a:solidFill>
                  <a:schemeClr val="dk1"/>
                </a:solidFill>
                <a:latin typeface="Tahoma"/>
                <a:ea typeface="Tahoma"/>
                <a:cs typeface="Tahoma"/>
                <a:sym typeface="Tahoma"/>
              </a:endParaRPr>
            </a:p>
          </p:txBody>
        </p:sp>
        <p:sp>
          <p:nvSpPr>
            <p:cNvPr id="604" name="Google Shape;604;p52"/>
            <p:cNvSpPr/>
            <p:nvPr/>
          </p:nvSpPr>
          <p:spPr>
            <a:xfrm>
              <a:off x="1811" y="3870"/>
              <a:ext cx="147"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184</a:t>
              </a:r>
              <a:endParaRPr sz="1100" b="1">
                <a:solidFill>
                  <a:schemeClr val="dk1"/>
                </a:solidFill>
                <a:latin typeface="Tahoma"/>
                <a:ea typeface="Tahoma"/>
                <a:cs typeface="Tahoma"/>
                <a:sym typeface="Tahoma"/>
              </a:endParaRPr>
            </a:p>
          </p:txBody>
        </p:sp>
        <p:sp>
          <p:nvSpPr>
            <p:cNvPr id="605" name="Google Shape;605;p52"/>
            <p:cNvSpPr/>
            <p:nvPr/>
          </p:nvSpPr>
          <p:spPr>
            <a:xfrm>
              <a:off x="2163" y="3870"/>
              <a:ext cx="299"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100.0%</a:t>
              </a:r>
              <a:endParaRPr sz="1100" b="1">
                <a:solidFill>
                  <a:schemeClr val="dk1"/>
                </a:solidFill>
                <a:latin typeface="Tahoma"/>
                <a:ea typeface="Tahoma"/>
                <a:cs typeface="Tahoma"/>
                <a:sym typeface="Tahoma"/>
              </a:endParaRPr>
            </a:p>
          </p:txBody>
        </p:sp>
        <p:cxnSp>
          <p:nvCxnSpPr>
            <p:cNvPr id="606" name="Google Shape;606;p52"/>
            <p:cNvCxnSpPr/>
            <p:nvPr/>
          </p:nvCxnSpPr>
          <p:spPr>
            <a:xfrm>
              <a:off x="507" y="3595"/>
              <a:ext cx="1024" cy="1"/>
            </a:xfrm>
            <a:prstGeom prst="straightConnector1">
              <a:avLst/>
            </a:prstGeom>
            <a:noFill/>
            <a:ln w="9525" cap="flat" cmpd="sng">
              <a:solidFill>
                <a:srgbClr val="008080"/>
              </a:solidFill>
              <a:prstDash val="solid"/>
              <a:round/>
              <a:headEnd type="none" w="med" len="med"/>
              <a:tailEnd type="none" w="med" len="med"/>
            </a:ln>
          </p:spPr>
        </p:cxnSp>
        <p:sp>
          <p:nvSpPr>
            <p:cNvPr id="607" name="Google Shape;607;p52"/>
            <p:cNvSpPr/>
            <p:nvPr/>
          </p:nvSpPr>
          <p:spPr>
            <a:xfrm>
              <a:off x="507" y="3595"/>
              <a:ext cx="1024"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08" name="Google Shape;608;p52"/>
            <p:cNvCxnSpPr/>
            <p:nvPr/>
          </p:nvCxnSpPr>
          <p:spPr>
            <a:xfrm>
              <a:off x="507" y="3726"/>
              <a:ext cx="1024" cy="1"/>
            </a:xfrm>
            <a:prstGeom prst="straightConnector1">
              <a:avLst/>
            </a:prstGeom>
            <a:noFill/>
            <a:ln w="9525" cap="flat" cmpd="sng">
              <a:solidFill>
                <a:srgbClr val="FFFFFF"/>
              </a:solidFill>
              <a:prstDash val="solid"/>
              <a:round/>
              <a:headEnd type="none" w="med" len="med"/>
              <a:tailEnd type="none" w="med" len="med"/>
            </a:ln>
          </p:spPr>
        </p:cxnSp>
        <p:sp>
          <p:nvSpPr>
            <p:cNvPr id="609" name="Google Shape;609;p52"/>
            <p:cNvSpPr/>
            <p:nvPr/>
          </p:nvSpPr>
          <p:spPr>
            <a:xfrm>
              <a:off x="507" y="3726"/>
              <a:ext cx="1024" cy="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10" name="Google Shape;610;p52"/>
            <p:cNvCxnSpPr/>
            <p:nvPr/>
          </p:nvCxnSpPr>
          <p:spPr>
            <a:xfrm>
              <a:off x="1531" y="3602"/>
              <a:ext cx="1" cy="124"/>
            </a:xfrm>
            <a:prstGeom prst="straightConnector1">
              <a:avLst/>
            </a:prstGeom>
            <a:noFill/>
            <a:ln w="9525" cap="flat" cmpd="sng">
              <a:solidFill>
                <a:srgbClr val="008080"/>
              </a:solidFill>
              <a:prstDash val="solid"/>
              <a:round/>
              <a:headEnd type="none" w="med" len="med"/>
              <a:tailEnd type="none" w="med" len="med"/>
            </a:ln>
          </p:spPr>
        </p:cxnSp>
        <p:sp>
          <p:nvSpPr>
            <p:cNvPr id="611" name="Google Shape;611;p52"/>
            <p:cNvSpPr/>
            <p:nvPr/>
          </p:nvSpPr>
          <p:spPr>
            <a:xfrm>
              <a:off x="1531" y="3602"/>
              <a:ext cx="6" cy="124"/>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12" name="Google Shape;612;p52"/>
            <p:cNvCxnSpPr/>
            <p:nvPr/>
          </p:nvCxnSpPr>
          <p:spPr>
            <a:xfrm>
              <a:off x="507" y="3857"/>
              <a:ext cx="1024" cy="1"/>
            </a:xfrm>
            <a:prstGeom prst="straightConnector1">
              <a:avLst/>
            </a:prstGeom>
            <a:noFill/>
            <a:ln w="9525" cap="flat" cmpd="sng">
              <a:solidFill>
                <a:srgbClr val="FFFFFF"/>
              </a:solidFill>
              <a:prstDash val="solid"/>
              <a:round/>
              <a:headEnd type="none" w="med" len="med"/>
              <a:tailEnd type="none" w="med" len="med"/>
            </a:ln>
          </p:spPr>
        </p:cxnSp>
        <p:sp>
          <p:nvSpPr>
            <p:cNvPr id="613" name="Google Shape;613;p52"/>
            <p:cNvSpPr/>
            <p:nvPr/>
          </p:nvSpPr>
          <p:spPr>
            <a:xfrm>
              <a:off x="507" y="3857"/>
              <a:ext cx="1024" cy="6"/>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14" name="Google Shape;614;p52"/>
            <p:cNvCxnSpPr/>
            <p:nvPr/>
          </p:nvCxnSpPr>
          <p:spPr>
            <a:xfrm>
              <a:off x="1531" y="3732"/>
              <a:ext cx="1" cy="125"/>
            </a:xfrm>
            <a:prstGeom prst="straightConnector1">
              <a:avLst/>
            </a:prstGeom>
            <a:noFill/>
            <a:ln w="9525" cap="flat" cmpd="sng">
              <a:solidFill>
                <a:srgbClr val="008080"/>
              </a:solidFill>
              <a:prstDash val="solid"/>
              <a:round/>
              <a:headEnd type="none" w="med" len="med"/>
              <a:tailEnd type="none" w="med" len="med"/>
            </a:ln>
          </p:spPr>
        </p:cxnSp>
        <p:sp>
          <p:nvSpPr>
            <p:cNvPr id="615" name="Google Shape;615;p52"/>
            <p:cNvSpPr/>
            <p:nvPr/>
          </p:nvSpPr>
          <p:spPr>
            <a:xfrm>
              <a:off x="1531" y="3732"/>
              <a:ext cx="6" cy="125"/>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16" name="Google Shape;616;p52"/>
            <p:cNvCxnSpPr/>
            <p:nvPr/>
          </p:nvCxnSpPr>
          <p:spPr>
            <a:xfrm>
              <a:off x="507" y="3988"/>
              <a:ext cx="1024" cy="1"/>
            </a:xfrm>
            <a:prstGeom prst="straightConnector1">
              <a:avLst/>
            </a:prstGeom>
            <a:noFill/>
            <a:ln w="9525" cap="flat" cmpd="sng">
              <a:solidFill>
                <a:srgbClr val="008080"/>
              </a:solidFill>
              <a:prstDash val="solid"/>
              <a:round/>
              <a:headEnd type="none" w="med" len="med"/>
              <a:tailEnd type="none" w="med" len="med"/>
            </a:ln>
          </p:spPr>
        </p:cxnSp>
        <p:sp>
          <p:nvSpPr>
            <p:cNvPr id="617" name="Google Shape;617;p52"/>
            <p:cNvSpPr/>
            <p:nvPr/>
          </p:nvSpPr>
          <p:spPr>
            <a:xfrm>
              <a:off x="507" y="3988"/>
              <a:ext cx="1024" cy="6"/>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18" name="Google Shape;618;p52"/>
            <p:cNvCxnSpPr/>
            <p:nvPr/>
          </p:nvCxnSpPr>
          <p:spPr>
            <a:xfrm>
              <a:off x="500" y="3595"/>
              <a:ext cx="1" cy="399"/>
            </a:xfrm>
            <a:prstGeom prst="straightConnector1">
              <a:avLst/>
            </a:prstGeom>
            <a:noFill/>
            <a:ln w="9525" cap="flat" cmpd="sng">
              <a:solidFill>
                <a:srgbClr val="008080"/>
              </a:solidFill>
              <a:prstDash val="solid"/>
              <a:round/>
              <a:headEnd type="none" w="med" len="med"/>
              <a:tailEnd type="none" w="med" len="med"/>
            </a:ln>
          </p:spPr>
        </p:cxnSp>
        <p:sp>
          <p:nvSpPr>
            <p:cNvPr id="619" name="Google Shape;619;p52"/>
            <p:cNvSpPr/>
            <p:nvPr/>
          </p:nvSpPr>
          <p:spPr>
            <a:xfrm>
              <a:off x="500" y="3595"/>
              <a:ext cx="7" cy="399"/>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20" name="Google Shape;620;p52"/>
            <p:cNvCxnSpPr/>
            <p:nvPr/>
          </p:nvCxnSpPr>
          <p:spPr>
            <a:xfrm>
              <a:off x="1531" y="3863"/>
              <a:ext cx="1" cy="125"/>
            </a:xfrm>
            <a:prstGeom prst="straightConnector1">
              <a:avLst/>
            </a:prstGeom>
            <a:noFill/>
            <a:ln w="9525" cap="flat" cmpd="sng">
              <a:solidFill>
                <a:srgbClr val="008080"/>
              </a:solidFill>
              <a:prstDash val="solid"/>
              <a:round/>
              <a:headEnd type="none" w="med" len="med"/>
              <a:tailEnd type="none" w="med" len="med"/>
            </a:ln>
          </p:spPr>
        </p:cxnSp>
        <p:sp>
          <p:nvSpPr>
            <p:cNvPr id="621" name="Google Shape;621;p52"/>
            <p:cNvSpPr/>
            <p:nvPr/>
          </p:nvSpPr>
          <p:spPr>
            <a:xfrm>
              <a:off x="1531" y="3863"/>
              <a:ext cx="6" cy="125"/>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22" name="Google Shape;622;p52"/>
            <p:cNvCxnSpPr/>
            <p:nvPr/>
          </p:nvCxnSpPr>
          <p:spPr>
            <a:xfrm>
              <a:off x="1981" y="3602"/>
              <a:ext cx="1" cy="392"/>
            </a:xfrm>
            <a:prstGeom prst="straightConnector1">
              <a:avLst/>
            </a:prstGeom>
            <a:noFill/>
            <a:ln w="9525" cap="flat" cmpd="sng">
              <a:solidFill>
                <a:srgbClr val="008080"/>
              </a:solidFill>
              <a:prstDash val="solid"/>
              <a:round/>
              <a:headEnd type="none" w="med" len="med"/>
              <a:tailEnd type="none" w="med" len="med"/>
            </a:ln>
          </p:spPr>
        </p:cxnSp>
        <p:sp>
          <p:nvSpPr>
            <p:cNvPr id="623" name="Google Shape;623;p52"/>
            <p:cNvSpPr/>
            <p:nvPr/>
          </p:nvSpPr>
          <p:spPr>
            <a:xfrm>
              <a:off x="1981" y="3602"/>
              <a:ext cx="6" cy="392"/>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24" name="Google Shape;624;p52"/>
            <p:cNvCxnSpPr/>
            <p:nvPr/>
          </p:nvCxnSpPr>
          <p:spPr>
            <a:xfrm>
              <a:off x="2489" y="3602"/>
              <a:ext cx="1" cy="392"/>
            </a:xfrm>
            <a:prstGeom prst="straightConnector1">
              <a:avLst/>
            </a:prstGeom>
            <a:noFill/>
            <a:ln w="9525" cap="flat" cmpd="sng">
              <a:solidFill>
                <a:srgbClr val="008080"/>
              </a:solidFill>
              <a:prstDash val="solid"/>
              <a:round/>
              <a:headEnd type="none" w="med" len="med"/>
              <a:tailEnd type="none" w="med" len="med"/>
            </a:ln>
          </p:spPr>
        </p:cxnSp>
        <p:sp>
          <p:nvSpPr>
            <p:cNvPr id="625" name="Google Shape;625;p52"/>
            <p:cNvSpPr/>
            <p:nvPr/>
          </p:nvSpPr>
          <p:spPr>
            <a:xfrm>
              <a:off x="2489" y="3602"/>
              <a:ext cx="7" cy="392"/>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26" name="Google Shape;626;p52"/>
            <p:cNvCxnSpPr/>
            <p:nvPr/>
          </p:nvCxnSpPr>
          <p:spPr>
            <a:xfrm>
              <a:off x="1531" y="3595"/>
              <a:ext cx="965" cy="1"/>
            </a:xfrm>
            <a:prstGeom prst="straightConnector1">
              <a:avLst/>
            </a:prstGeom>
            <a:noFill/>
            <a:ln w="9525" cap="flat" cmpd="sng">
              <a:solidFill>
                <a:srgbClr val="008080"/>
              </a:solidFill>
              <a:prstDash val="solid"/>
              <a:round/>
              <a:headEnd type="none" w="med" len="med"/>
              <a:tailEnd type="none" w="med" len="med"/>
            </a:ln>
          </p:spPr>
        </p:cxnSp>
        <p:sp>
          <p:nvSpPr>
            <p:cNvPr id="627" name="Google Shape;627;p52"/>
            <p:cNvSpPr/>
            <p:nvPr/>
          </p:nvSpPr>
          <p:spPr>
            <a:xfrm>
              <a:off x="1531" y="3595"/>
              <a:ext cx="965"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28" name="Google Shape;628;p52"/>
            <p:cNvCxnSpPr/>
            <p:nvPr/>
          </p:nvCxnSpPr>
          <p:spPr>
            <a:xfrm>
              <a:off x="1531" y="3726"/>
              <a:ext cx="965" cy="1"/>
            </a:xfrm>
            <a:prstGeom prst="straightConnector1">
              <a:avLst/>
            </a:prstGeom>
            <a:noFill/>
            <a:ln w="9525" cap="flat" cmpd="sng">
              <a:solidFill>
                <a:srgbClr val="008080"/>
              </a:solidFill>
              <a:prstDash val="solid"/>
              <a:round/>
              <a:headEnd type="none" w="med" len="med"/>
              <a:tailEnd type="none" w="med" len="med"/>
            </a:ln>
          </p:spPr>
        </p:cxnSp>
        <p:sp>
          <p:nvSpPr>
            <p:cNvPr id="629" name="Google Shape;629;p52"/>
            <p:cNvSpPr/>
            <p:nvPr/>
          </p:nvSpPr>
          <p:spPr>
            <a:xfrm>
              <a:off x="1531" y="3726"/>
              <a:ext cx="965" cy="6"/>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30" name="Google Shape;630;p52"/>
            <p:cNvCxnSpPr/>
            <p:nvPr/>
          </p:nvCxnSpPr>
          <p:spPr>
            <a:xfrm>
              <a:off x="1531" y="3857"/>
              <a:ext cx="965" cy="1"/>
            </a:xfrm>
            <a:prstGeom prst="straightConnector1">
              <a:avLst/>
            </a:prstGeom>
            <a:noFill/>
            <a:ln w="9525" cap="flat" cmpd="sng">
              <a:solidFill>
                <a:srgbClr val="008080"/>
              </a:solidFill>
              <a:prstDash val="solid"/>
              <a:round/>
              <a:headEnd type="none" w="med" len="med"/>
              <a:tailEnd type="none" w="med" len="med"/>
            </a:ln>
          </p:spPr>
        </p:cxnSp>
        <p:sp>
          <p:nvSpPr>
            <p:cNvPr id="631" name="Google Shape;631;p52"/>
            <p:cNvSpPr/>
            <p:nvPr/>
          </p:nvSpPr>
          <p:spPr>
            <a:xfrm>
              <a:off x="1531" y="3857"/>
              <a:ext cx="965" cy="6"/>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32" name="Google Shape;632;p52"/>
            <p:cNvCxnSpPr/>
            <p:nvPr/>
          </p:nvCxnSpPr>
          <p:spPr>
            <a:xfrm>
              <a:off x="1531" y="3988"/>
              <a:ext cx="965" cy="1"/>
            </a:xfrm>
            <a:prstGeom prst="straightConnector1">
              <a:avLst/>
            </a:prstGeom>
            <a:noFill/>
            <a:ln w="9525" cap="flat" cmpd="sng">
              <a:solidFill>
                <a:srgbClr val="008080"/>
              </a:solidFill>
              <a:prstDash val="solid"/>
              <a:round/>
              <a:headEnd type="none" w="med" len="med"/>
              <a:tailEnd type="none" w="med" len="med"/>
            </a:ln>
          </p:spPr>
        </p:cxnSp>
        <p:sp>
          <p:nvSpPr>
            <p:cNvPr id="633" name="Google Shape;633;p52"/>
            <p:cNvSpPr/>
            <p:nvPr/>
          </p:nvSpPr>
          <p:spPr>
            <a:xfrm>
              <a:off x="1531" y="3988"/>
              <a:ext cx="965" cy="6"/>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634" name="Google Shape;634;p52"/>
            <p:cNvSpPr/>
            <p:nvPr/>
          </p:nvSpPr>
          <p:spPr>
            <a:xfrm>
              <a:off x="4867" y="2760"/>
              <a:ext cx="509" cy="144"/>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635" name="Google Shape;635;p52"/>
            <p:cNvSpPr/>
            <p:nvPr/>
          </p:nvSpPr>
          <p:spPr>
            <a:xfrm>
              <a:off x="2784" y="2897"/>
              <a:ext cx="2090" cy="832"/>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636" name="Google Shape;636;p52"/>
            <p:cNvSpPr/>
            <p:nvPr/>
          </p:nvSpPr>
          <p:spPr>
            <a:xfrm>
              <a:off x="4895" y="2774"/>
              <a:ext cx="439" cy="11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300"/>
                <a:buFont typeface="Arial"/>
                <a:buNone/>
              </a:pPr>
              <a:r>
                <a:rPr lang="es-ES" sz="1100" b="1">
                  <a:solidFill>
                    <a:schemeClr val="dk1"/>
                  </a:solidFill>
                  <a:latin typeface="Arial"/>
                  <a:ea typeface="Arial"/>
                  <a:cs typeface="Arial"/>
                  <a:sym typeface="Arial"/>
                </a:rPr>
                <a:t>Cantidad </a:t>
              </a:r>
              <a:endParaRPr sz="1100">
                <a:solidFill>
                  <a:schemeClr val="dk1"/>
                </a:solidFill>
                <a:latin typeface="Tahoma"/>
                <a:ea typeface="Tahoma"/>
                <a:cs typeface="Tahoma"/>
                <a:sym typeface="Tahoma"/>
              </a:endParaRPr>
            </a:p>
          </p:txBody>
        </p:sp>
        <p:sp>
          <p:nvSpPr>
            <p:cNvPr id="637" name="Google Shape;637;p52"/>
            <p:cNvSpPr/>
            <p:nvPr/>
          </p:nvSpPr>
          <p:spPr>
            <a:xfrm>
              <a:off x="2805" y="2911"/>
              <a:ext cx="1655" cy="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Documentos originales que se generan</a:t>
              </a:r>
              <a:endParaRPr sz="1100">
                <a:solidFill>
                  <a:schemeClr val="dk1"/>
                </a:solidFill>
                <a:latin typeface="Tahoma"/>
                <a:ea typeface="Tahoma"/>
                <a:cs typeface="Tahoma"/>
                <a:sym typeface="Tahoma"/>
              </a:endParaRPr>
            </a:p>
          </p:txBody>
        </p:sp>
        <p:sp>
          <p:nvSpPr>
            <p:cNvPr id="638" name="Google Shape;638;p52"/>
            <p:cNvSpPr/>
            <p:nvPr/>
          </p:nvSpPr>
          <p:spPr>
            <a:xfrm>
              <a:off x="5067" y="2911"/>
              <a:ext cx="107" cy="11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300"/>
                <a:buFont typeface="Arial"/>
                <a:buNone/>
              </a:pPr>
              <a:r>
                <a:rPr lang="es-ES" sz="1100">
                  <a:solidFill>
                    <a:schemeClr val="dk1"/>
                  </a:solidFill>
                  <a:latin typeface="Arial"/>
                  <a:ea typeface="Arial"/>
                  <a:cs typeface="Arial"/>
                  <a:sym typeface="Arial"/>
                </a:rPr>
                <a:t>42</a:t>
              </a:r>
              <a:endParaRPr sz="1100">
                <a:solidFill>
                  <a:schemeClr val="dk1"/>
                </a:solidFill>
                <a:latin typeface="Tahoma"/>
                <a:ea typeface="Tahoma"/>
                <a:cs typeface="Tahoma"/>
                <a:sym typeface="Tahoma"/>
              </a:endParaRPr>
            </a:p>
          </p:txBody>
        </p:sp>
        <p:sp>
          <p:nvSpPr>
            <p:cNvPr id="639" name="Google Shape;639;p52"/>
            <p:cNvSpPr/>
            <p:nvPr/>
          </p:nvSpPr>
          <p:spPr>
            <a:xfrm>
              <a:off x="2805" y="3049"/>
              <a:ext cx="970"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Copias que se generan</a:t>
              </a:r>
              <a:endParaRPr sz="1100">
                <a:solidFill>
                  <a:schemeClr val="dk1"/>
                </a:solidFill>
                <a:latin typeface="Tahoma"/>
                <a:ea typeface="Tahoma"/>
                <a:cs typeface="Tahoma"/>
                <a:sym typeface="Tahoma"/>
              </a:endParaRPr>
            </a:p>
          </p:txBody>
        </p:sp>
        <p:sp>
          <p:nvSpPr>
            <p:cNvPr id="640" name="Google Shape;640;p52"/>
            <p:cNvSpPr/>
            <p:nvPr/>
          </p:nvSpPr>
          <p:spPr>
            <a:xfrm>
              <a:off x="5067" y="3049"/>
              <a:ext cx="107" cy="11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300"/>
                <a:buFont typeface="Arial"/>
                <a:buNone/>
              </a:pPr>
              <a:r>
                <a:rPr lang="es-ES" sz="1100">
                  <a:solidFill>
                    <a:schemeClr val="dk1"/>
                  </a:solidFill>
                  <a:latin typeface="Arial"/>
                  <a:ea typeface="Arial"/>
                  <a:cs typeface="Arial"/>
                  <a:sym typeface="Arial"/>
                </a:rPr>
                <a:t>11</a:t>
              </a:r>
              <a:endParaRPr sz="1100">
                <a:solidFill>
                  <a:schemeClr val="dk1"/>
                </a:solidFill>
                <a:latin typeface="Tahoma"/>
                <a:ea typeface="Tahoma"/>
                <a:cs typeface="Tahoma"/>
                <a:sym typeface="Tahoma"/>
              </a:endParaRPr>
            </a:p>
          </p:txBody>
        </p:sp>
        <p:sp>
          <p:nvSpPr>
            <p:cNvPr id="641" name="Google Shape;641;p52"/>
            <p:cNvSpPr/>
            <p:nvPr/>
          </p:nvSpPr>
          <p:spPr>
            <a:xfrm>
              <a:off x="2805" y="3186"/>
              <a:ext cx="902"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Total de Documentos</a:t>
              </a:r>
              <a:endParaRPr sz="1100">
                <a:solidFill>
                  <a:schemeClr val="dk1"/>
                </a:solidFill>
                <a:latin typeface="Tahoma"/>
                <a:ea typeface="Tahoma"/>
                <a:cs typeface="Tahoma"/>
                <a:sym typeface="Tahoma"/>
              </a:endParaRPr>
            </a:p>
          </p:txBody>
        </p:sp>
        <p:sp>
          <p:nvSpPr>
            <p:cNvPr id="642" name="Google Shape;642;p52"/>
            <p:cNvSpPr/>
            <p:nvPr/>
          </p:nvSpPr>
          <p:spPr>
            <a:xfrm>
              <a:off x="5067" y="3186"/>
              <a:ext cx="107" cy="11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300"/>
                <a:buFont typeface="Arial"/>
                <a:buNone/>
              </a:pPr>
              <a:r>
                <a:rPr lang="es-ES" sz="1100">
                  <a:solidFill>
                    <a:schemeClr val="dk1"/>
                  </a:solidFill>
                  <a:latin typeface="Arial"/>
                  <a:ea typeface="Arial"/>
                  <a:cs typeface="Arial"/>
                  <a:sym typeface="Arial"/>
                </a:rPr>
                <a:t>53</a:t>
              </a:r>
              <a:endParaRPr sz="1100">
                <a:solidFill>
                  <a:schemeClr val="dk1"/>
                </a:solidFill>
                <a:latin typeface="Tahoma"/>
                <a:ea typeface="Tahoma"/>
                <a:cs typeface="Tahoma"/>
                <a:sym typeface="Tahoma"/>
              </a:endParaRPr>
            </a:p>
          </p:txBody>
        </p:sp>
        <p:sp>
          <p:nvSpPr>
            <p:cNvPr id="643" name="Google Shape;643;p52"/>
            <p:cNvSpPr/>
            <p:nvPr/>
          </p:nvSpPr>
          <p:spPr>
            <a:xfrm>
              <a:off x="2805" y="3324"/>
              <a:ext cx="1626"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Personas que participan en el proceso</a:t>
              </a:r>
              <a:endParaRPr sz="1100">
                <a:solidFill>
                  <a:schemeClr val="dk1"/>
                </a:solidFill>
                <a:latin typeface="Tahoma"/>
                <a:ea typeface="Tahoma"/>
                <a:cs typeface="Tahoma"/>
                <a:sym typeface="Tahoma"/>
              </a:endParaRPr>
            </a:p>
          </p:txBody>
        </p:sp>
        <p:sp>
          <p:nvSpPr>
            <p:cNvPr id="644" name="Google Shape;644;p52"/>
            <p:cNvSpPr/>
            <p:nvPr/>
          </p:nvSpPr>
          <p:spPr>
            <a:xfrm>
              <a:off x="5067" y="3324"/>
              <a:ext cx="107" cy="11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300"/>
                <a:buFont typeface="Arial"/>
                <a:buNone/>
              </a:pPr>
              <a:r>
                <a:rPr lang="es-ES" sz="1100">
                  <a:solidFill>
                    <a:schemeClr val="dk1"/>
                  </a:solidFill>
                  <a:latin typeface="Arial"/>
                  <a:ea typeface="Arial"/>
                  <a:cs typeface="Arial"/>
                  <a:sym typeface="Arial"/>
                </a:rPr>
                <a:t>13</a:t>
              </a:r>
              <a:endParaRPr sz="1100">
                <a:solidFill>
                  <a:schemeClr val="dk1"/>
                </a:solidFill>
                <a:latin typeface="Tahoma"/>
                <a:ea typeface="Tahoma"/>
                <a:cs typeface="Tahoma"/>
                <a:sym typeface="Tahoma"/>
              </a:endParaRPr>
            </a:p>
          </p:txBody>
        </p:sp>
        <p:sp>
          <p:nvSpPr>
            <p:cNvPr id="645" name="Google Shape;645;p52"/>
            <p:cNvSpPr/>
            <p:nvPr/>
          </p:nvSpPr>
          <p:spPr>
            <a:xfrm>
              <a:off x="2805" y="3461"/>
              <a:ext cx="1459" cy="1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Sistemas Informáticos que utilizan</a:t>
              </a:r>
              <a:endParaRPr sz="1100">
                <a:solidFill>
                  <a:schemeClr val="dk1"/>
                </a:solidFill>
                <a:latin typeface="Tahoma"/>
                <a:ea typeface="Tahoma"/>
                <a:cs typeface="Tahoma"/>
                <a:sym typeface="Tahoma"/>
              </a:endParaRPr>
            </a:p>
          </p:txBody>
        </p:sp>
        <p:sp>
          <p:nvSpPr>
            <p:cNvPr id="646" name="Google Shape;646;p52"/>
            <p:cNvSpPr/>
            <p:nvPr/>
          </p:nvSpPr>
          <p:spPr>
            <a:xfrm>
              <a:off x="5094" y="3461"/>
              <a:ext cx="54" cy="11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300"/>
                <a:buFont typeface="Arial"/>
                <a:buNone/>
              </a:pPr>
              <a:r>
                <a:rPr lang="es-ES" sz="1100">
                  <a:solidFill>
                    <a:schemeClr val="dk1"/>
                  </a:solidFill>
                  <a:latin typeface="Arial"/>
                  <a:ea typeface="Arial"/>
                  <a:cs typeface="Arial"/>
                  <a:sym typeface="Arial"/>
                </a:rPr>
                <a:t>3</a:t>
              </a:r>
              <a:endParaRPr sz="1100">
                <a:solidFill>
                  <a:schemeClr val="dk1"/>
                </a:solidFill>
                <a:latin typeface="Tahoma"/>
                <a:ea typeface="Tahoma"/>
                <a:cs typeface="Tahoma"/>
                <a:sym typeface="Tahoma"/>
              </a:endParaRPr>
            </a:p>
          </p:txBody>
        </p:sp>
        <p:sp>
          <p:nvSpPr>
            <p:cNvPr id="647" name="Google Shape;647;p52"/>
            <p:cNvSpPr/>
            <p:nvPr/>
          </p:nvSpPr>
          <p:spPr>
            <a:xfrm>
              <a:off x="2805" y="3598"/>
              <a:ext cx="1862" cy="1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200"/>
                <a:buFont typeface="Arial"/>
                <a:buNone/>
              </a:pPr>
              <a:r>
                <a:rPr lang="es-ES" sz="1100" b="1">
                  <a:solidFill>
                    <a:schemeClr val="dk1"/>
                  </a:solidFill>
                  <a:latin typeface="Arial"/>
                  <a:ea typeface="Arial"/>
                  <a:cs typeface="Arial"/>
                  <a:sym typeface="Arial"/>
                </a:rPr>
                <a:t>Entes externos que participan en el proceso</a:t>
              </a:r>
              <a:endParaRPr sz="1100">
                <a:solidFill>
                  <a:schemeClr val="dk1"/>
                </a:solidFill>
                <a:latin typeface="Tahoma"/>
                <a:ea typeface="Tahoma"/>
                <a:cs typeface="Tahoma"/>
                <a:sym typeface="Tahoma"/>
              </a:endParaRPr>
            </a:p>
          </p:txBody>
        </p:sp>
        <p:sp>
          <p:nvSpPr>
            <p:cNvPr id="648" name="Google Shape;648;p52"/>
            <p:cNvSpPr/>
            <p:nvPr/>
          </p:nvSpPr>
          <p:spPr>
            <a:xfrm>
              <a:off x="5067" y="3598"/>
              <a:ext cx="107" cy="11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chemeClr val="dk1"/>
                </a:buClr>
                <a:buSzPts val="1300"/>
                <a:buFont typeface="Arial"/>
                <a:buNone/>
              </a:pPr>
              <a:r>
                <a:rPr lang="es-ES" sz="1100">
                  <a:solidFill>
                    <a:schemeClr val="dk1"/>
                  </a:solidFill>
                  <a:latin typeface="Arial"/>
                  <a:ea typeface="Arial"/>
                  <a:cs typeface="Arial"/>
                  <a:sym typeface="Arial"/>
                </a:rPr>
                <a:t>10</a:t>
              </a:r>
              <a:endParaRPr sz="1100">
                <a:solidFill>
                  <a:schemeClr val="dk1"/>
                </a:solidFill>
                <a:latin typeface="Tahoma"/>
                <a:ea typeface="Tahoma"/>
                <a:cs typeface="Tahoma"/>
                <a:sym typeface="Tahoma"/>
              </a:endParaRPr>
            </a:p>
          </p:txBody>
        </p:sp>
        <p:cxnSp>
          <p:nvCxnSpPr>
            <p:cNvPr id="649" name="Google Shape;649;p52"/>
            <p:cNvCxnSpPr/>
            <p:nvPr/>
          </p:nvCxnSpPr>
          <p:spPr>
            <a:xfrm>
              <a:off x="2791" y="2897"/>
              <a:ext cx="2076" cy="1"/>
            </a:xfrm>
            <a:prstGeom prst="straightConnector1">
              <a:avLst/>
            </a:prstGeom>
            <a:noFill/>
            <a:ln w="9525" cap="flat" cmpd="sng">
              <a:solidFill>
                <a:srgbClr val="008080"/>
              </a:solidFill>
              <a:prstDash val="solid"/>
              <a:round/>
              <a:headEnd type="none" w="med" len="med"/>
              <a:tailEnd type="none" w="med" len="med"/>
            </a:ln>
          </p:spPr>
        </p:cxnSp>
        <p:sp>
          <p:nvSpPr>
            <p:cNvPr id="650" name="Google Shape;650;p52"/>
            <p:cNvSpPr/>
            <p:nvPr/>
          </p:nvSpPr>
          <p:spPr>
            <a:xfrm>
              <a:off x="2791" y="2897"/>
              <a:ext cx="2076"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51" name="Google Shape;651;p52"/>
            <p:cNvCxnSpPr/>
            <p:nvPr/>
          </p:nvCxnSpPr>
          <p:spPr>
            <a:xfrm>
              <a:off x="4867" y="2760"/>
              <a:ext cx="1" cy="137"/>
            </a:xfrm>
            <a:prstGeom prst="straightConnector1">
              <a:avLst/>
            </a:prstGeom>
            <a:noFill/>
            <a:ln w="9525" cap="flat" cmpd="sng">
              <a:solidFill>
                <a:srgbClr val="008080"/>
              </a:solidFill>
              <a:prstDash val="solid"/>
              <a:round/>
              <a:headEnd type="none" w="med" len="med"/>
              <a:tailEnd type="none" w="med" len="med"/>
            </a:ln>
          </p:spPr>
        </p:cxnSp>
        <p:sp>
          <p:nvSpPr>
            <p:cNvPr id="652" name="Google Shape;652;p52"/>
            <p:cNvSpPr/>
            <p:nvPr/>
          </p:nvSpPr>
          <p:spPr>
            <a:xfrm>
              <a:off x="4867" y="2760"/>
              <a:ext cx="7" cy="13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53" name="Google Shape;653;p52"/>
            <p:cNvCxnSpPr/>
            <p:nvPr/>
          </p:nvCxnSpPr>
          <p:spPr>
            <a:xfrm>
              <a:off x="5369" y="2767"/>
              <a:ext cx="1" cy="130"/>
            </a:xfrm>
            <a:prstGeom prst="straightConnector1">
              <a:avLst/>
            </a:prstGeom>
            <a:noFill/>
            <a:ln w="9525" cap="flat" cmpd="sng">
              <a:solidFill>
                <a:srgbClr val="008080"/>
              </a:solidFill>
              <a:prstDash val="solid"/>
              <a:round/>
              <a:headEnd type="none" w="med" len="med"/>
              <a:tailEnd type="none" w="med" len="med"/>
            </a:ln>
          </p:spPr>
        </p:cxnSp>
        <p:sp>
          <p:nvSpPr>
            <p:cNvPr id="654" name="Google Shape;654;p52"/>
            <p:cNvSpPr/>
            <p:nvPr/>
          </p:nvSpPr>
          <p:spPr>
            <a:xfrm>
              <a:off x="5369" y="2767"/>
              <a:ext cx="7" cy="130"/>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55" name="Google Shape;655;p52"/>
            <p:cNvCxnSpPr/>
            <p:nvPr/>
          </p:nvCxnSpPr>
          <p:spPr>
            <a:xfrm>
              <a:off x="2791" y="3035"/>
              <a:ext cx="2076" cy="1"/>
            </a:xfrm>
            <a:prstGeom prst="straightConnector1">
              <a:avLst/>
            </a:prstGeom>
            <a:noFill/>
            <a:ln w="9525" cap="flat" cmpd="sng">
              <a:solidFill>
                <a:srgbClr val="FFFFFF"/>
              </a:solidFill>
              <a:prstDash val="solid"/>
              <a:round/>
              <a:headEnd type="none" w="med" len="med"/>
              <a:tailEnd type="none" w="med" len="med"/>
            </a:ln>
          </p:spPr>
        </p:cxnSp>
        <p:sp>
          <p:nvSpPr>
            <p:cNvPr id="656" name="Google Shape;656;p52"/>
            <p:cNvSpPr/>
            <p:nvPr/>
          </p:nvSpPr>
          <p:spPr>
            <a:xfrm>
              <a:off x="2791" y="3035"/>
              <a:ext cx="2076" cy="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57" name="Google Shape;657;p52"/>
            <p:cNvCxnSpPr/>
            <p:nvPr/>
          </p:nvCxnSpPr>
          <p:spPr>
            <a:xfrm>
              <a:off x="4867" y="2904"/>
              <a:ext cx="1" cy="131"/>
            </a:xfrm>
            <a:prstGeom prst="straightConnector1">
              <a:avLst/>
            </a:prstGeom>
            <a:noFill/>
            <a:ln w="9525" cap="flat" cmpd="sng">
              <a:solidFill>
                <a:srgbClr val="008080"/>
              </a:solidFill>
              <a:prstDash val="solid"/>
              <a:round/>
              <a:headEnd type="none" w="med" len="med"/>
              <a:tailEnd type="none" w="med" len="med"/>
            </a:ln>
          </p:spPr>
        </p:cxnSp>
        <p:sp>
          <p:nvSpPr>
            <p:cNvPr id="658" name="Google Shape;658;p52"/>
            <p:cNvSpPr/>
            <p:nvPr/>
          </p:nvSpPr>
          <p:spPr>
            <a:xfrm>
              <a:off x="4867" y="2904"/>
              <a:ext cx="7" cy="131"/>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59" name="Google Shape;659;p52"/>
            <p:cNvCxnSpPr/>
            <p:nvPr/>
          </p:nvCxnSpPr>
          <p:spPr>
            <a:xfrm>
              <a:off x="2791" y="3172"/>
              <a:ext cx="2076" cy="1"/>
            </a:xfrm>
            <a:prstGeom prst="straightConnector1">
              <a:avLst/>
            </a:prstGeom>
            <a:noFill/>
            <a:ln w="9525" cap="flat" cmpd="sng">
              <a:solidFill>
                <a:srgbClr val="FFFFFF"/>
              </a:solidFill>
              <a:prstDash val="solid"/>
              <a:round/>
              <a:headEnd type="none" w="med" len="med"/>
              <a:tailEnd type="none" w="med" len="med"/>
            </a:ln>
          </p:spPr>
        </p:cxnSp>
        <p:sp>
          <p:nvSpPr>
            <p:cNvPr id="660" name="Google Shape;660;p52"/>
            <p:cNvSpPr/>
            <p:nvPr/>
          </p:nvSpPr>
          <p:spPr>
            <a:xfrm>
              <a:off x="2791" y="3172"/>
              <a:ext cx="2076" cy="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61" name="Google Shape;661;p52"/>
            <p:cNvCxnSpPr/>
            <p:nvPr/>
          </p:nvCxnSpPr>
          <p:spPr>
            <a:xfrm>
              <a:off x="4867" y="3042"/>
              <a:ext cx="1" cy="130"/>
            </a:xfrm>
            <a:prstGeom prst="straightConnector1">
              <a:avLst/>
            </a:prstGeom>
            <a:noFill/>
            <a:ln w="9525" cap="flat" cmpd="sng">
              <a:solidFill>
                <a:srgbClr val="008080"/>
              </a:solidFill>
              <a:prstDash val="solid"/>
              <a:round/>
              <a:headEnd type="none" w="med" len="med"/>
              <a:tailEnd type="none" w="med" len="med"/>
            </a:ln>
          </p:spPr>
        </p:cxnSp>
        <p:sp>
          <p:nvSpPr>
            <p:cNvPr id="662" name="Google Shape;662;p52"/>
            <p:cNvSpPr/>
            <p:nvPr/>
          </p:nvSpPr>
          <p:spPr>
            <a:xfrm>
              <a:off x="4867" y="3042"/>
              <a:ext cx="7" cy="130"/>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63" name="Google Shape;663;p52"/>
            <p:cNvCxnSpPr/>
            <p:nvPr/>
          </p:nvCxnSpPr>
          <p:spPr>
            <a:xfrm>
              <a:off x="2791" y="3310"/>
              <a:ext cx="2076" cy="1"/>
            </a:xfrm>
            <a:prstGeom prst="straightConnector1">
              <a:avLst/>
            </a:prstGeom>
            <a:noFill/>
            <a:ln w="9525" cap="flat" cmpd="sng">
              <a:solidFill>
                <a:srgbClr val="FFFFFF"/>
              </a:solidFill>
              <a:prstDash val="solid"/>
              <a:round/>
              <a:headEnd type="none" w="med" len="med"/>
              <a:tailEnd type="none" w="med" len="med"/>
            </a:ln>
          </p:spPr>
        </p:cxnSp>
        <p:sp>
          <p:nvSpPr>
            <p:cNvPr id="664" name="Google Shape;664;p52"/>
            <p:cNvSpPr/>
            <p:nvPr/>
          </p:nvSpPr>
          <p:spPr>
            <a:xfrm>
              <a:off x="2791" y="3310"/>
              <a:ext cx="2076" cy="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65" name="Google Shape;665;p52"/>
            <p:cNvCxnSpPr/>
            <p:nvPr/>
          </p:nvCxnSpPr>
          <p:spPr>
            <a:xfrm>
              <a:off x="4867" y="3179"/>
              <a:ext cx="1" cy="131"/>
            </a:xfrm>
            <a:prstGeom prst="straightConnector1">
              <a:avLst/>
            </a:prstGeom>
            <a:noFill/>
            <a:ln w="9525" cap="flat" cmpd="sng">
              <a:solidFill>
                <a:srgbClr val="008080"/>
              </a:solidFill>
              <a:prstDash val="solid"/>
              <a:round/>
              <a:headEnd type="none" w="med" len="med"/>
              <a:tailEnd type="none" w="med" len="med"/>
            </a:ln>
          </p:spPr>
        </p:cxnSp>
        <p:sp>
          <p:nvSpPr>
            <p:cNvPr id="666" name="Google Shape;666;p52"/>
            <p:cNvSpPr/>
            <p:nvPr/>
          </p:nvSpPr>
          <p:spPr>
            <a:xfrm>
              <a:off x="4867" y="3179"/>
              <a:ext cx="7" cy="131"/>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67" name="Google Shape;667;p52"/>
            <p:cNvCxnSpPr/>
            <p:nvPr/>
          </p:nvCxnSpPr>
          <p:spPr>
            <a:xfrm>
              <a:off x="2791" y="3447"/>
              <a:ext cx="2076" cy="1"/>
            </a:xfrm>
            <a:prstGeom prst="straightConnector1">
              <a:avLst/>
            </a:prstGeom>
            <a:noFill/>
            <a:ln w="9525" cap="flat" cmpd="sng">
              <a:solidFill>
                <a:srgbClr val="FFFFFF"/>
              </a:solidFill>
              <a:prstDash val="solid"/>
              <a:round/>
              <a:headEnd type="none" w="med" len="med"/>
              <a:tailEnd type="none" w="med" len="med"/>
            </a:ln>
          </p:spPr>
        </p:cxnSp>
        <p:sp>
          <p:nvSpPr>
            <p:cNvPr id="668" name="Google Shape;668;p52"/>
            <p:cNvSpPr/>
            <p:nvPr/>
          </p:nvSpPr>
          <p:spPr>
            <a:xfrm>
              <a:off x="2791" y="3447"/>
              <a:ext cx="2076" cy="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69" name="Google Shape;669;p52"/>
            <p:cNvCxnSpPr/>
            <p:nvPr/>
          </p:nvCxnSpPr>
          <p:spPr>
            <a:xfrm>
              <a:off x="4867" y="3317"/>
              <a:ext cx="1" cy="130"/>
            </a:xfrm>
            <a:prstGeom prst="straightConnector1">
              <a:avLst/>
            </a:prstGeom>
            <a:noFill/>
            <a:ln w="9525" cap="flat" cmpd="sng">
              <a:solidFill>
                <a:srgbClr val="008080"/>
              </a:solidFill>
              <a:prstDash val="solid"/>
              <a:round/>
              <a:headEnd type="none" w="med" len="med"/>
              <a:tailEnd type="none" w="med" len="med"/>
            </a:ln>
          </p:spPr>
        </p:cxnSp>
        <p:sp>
          <p:nvSpPr>
            <p:cNvPr id="670" name="Google Shape;670;p52"/>
            <p:cNvSpPr/>
            <p:nvPr/>
          </p:nvSpPr>
          <p:spPr>
            <a:xfrm>
              <a:off x="4867" y="3317"/>
              <a:ext cx="7" cy="130"/>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71" name="Google Shape;671;p52"/>
            <p:cNvCxnSpPr/>
            <p:nvPr/>
          </p:nvCxnSpPr>
          <p:spPr>
            <a:xfrm>
              <a:off x="2791" y="3585"/>
              <a:ext cx="2076" cy="1"/>
            </a:xfrm>
            <a:prstGeom prst="straightConnector1">
              <a:avLst/>
            </a:prstGeom>
            <a:noFill/>
            <a:ln w="9525" cap="flat" cmpd="sng">
              <a:solidFill>
                <a:srgbClr val="FFFFFF"/>
              </a:solidFill>
              <a:prstDash val="solid"/>
              <a:round/>
              <a:headEnd type="none" w="med" len="med"/>
              <a:tailEnd type="none" w="med" len="med"/>
            </a:ln>
          </p:spPr>
        </p:cxnSp>
        <p:sp>
          <p:nvSpPr>
            <p:cNvPr id="672" name="Google Shape;672;p52"/>
            <p:cNvSpPr/>
            <p:nvPr/>
          </p:nvSpPr>
          <p:spPr>
            <a:xfrm>
              <a:off x="2791" y="3585"/>
              <a:ext cx="2076" cy="7"/>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73" name="Google Shape;673;p52"/>
            <p:cNvCxnSpPr/>
            <p:nvPr/>
          </p:nvCxnSpPr>
          <p:spPr>
            <a:xfrm>
              <a:off x="4867" y="3454"/>
              <a:ext cx="1" cy="131"/>
            </a:xfrm>
            <a:prstGeom prst="straightConnector1">
              <a:avLst/>
            </a:prstGeom>
            <a:noFill/>
            <a:ln w="9525" cap="flat" cmpd="sng">
              <a:solidFill>
                <a:srgbClr val="008080"/>
              </a:solidFill>
              <a:prstDash val="solid"/>
              <a:round/>
              <a:headEnd type="none" w="med" len="med"/>
              <a:tailEnd type="none" w="med" len="med"/>
            </a:ln>
          </p:spPr>
        </p:cxnSp>
        <p:sp>
          <p:nvSpPr>
            <p:cNvPr id="674" name="Google Shape;674;p52"/>
            <p:cNvSpPr/>
            <p:nvPr/>
          </p:nvSpPr>
          <p:spPr>
            <a:xfrm>
              <a:off x="4867" y="3454"/>
              <a:ext cx="7" cy="131"/>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75" name="Google Shape;675;p52"/>
            <p:cNvCxnSpPr/>
            <p:nvPr/>
          </p:nvCxnSpPr>
          <p:spPr>
            <a:xfrm>
              <a:off x="2791" y="3722"/>
              <a:ext cx="2076" cy="1"/>
            </a:xfrm>
            <a:prstGeom prst="straightConnector1">
              <a:avLst/>
            </a:prstGeom>
            <a:noFill/>
            <a:ln w="9525" cap="flat" cmpd="sng">
              <a:solidFill>
                <a:srgbClr val="008080"/>
              </a:solidFill>
              <a:prstDash val="solid"/>
              <a:round/>
              <a:headEnd type="none" w="med" len="med"/>
              <a:tailEnd type="none" w="med" len="med"/>
            </a:ln>
          </p:spPr>
        </p:cxnSp>
        <p:sp>
          <p:nvSpPr>
            <p:cNvPr id="676" name="Google Shape;676;p52"/>
            <p:cNvSpPr/>
            <p:nvPr/>
          </p:nvSpPr>
          <p:spPr>
            <a:xfrm>
              <a:off x="2791" y="3722"/>
              <a:ext cx="2076"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77" name="Google Shape;677;p52"/>
            <p:cNvCxnSpPr/>
            <p:nvPr/>
          </p:nvCxnSpPr>
          <p:spPr>
            <a:xfrm>
              <a:off x="4867" y="3592"/>
              <a:ext cx="1" cy="130"/>
            </a:xfrm>
            <a:prstGeom prst="straightConnector1">
              <a:avLst/>
            </a:prstGeom>
            <a:noFill/>
            <a:ln w="9525" cap="flat" cmpd="sng">
              <a:solidFill>
                <a:srgbClr val="008080"/>
              </a:solidFill>
              <a:prstDash val="solid"/>
              <a:round/>
              <a:headEnd type="none" w="med" len="med"/>
              <a:tailEnd type="none" w="med" len="med"/>
            </a:ln>
          </p:spPr>
        </p:cxnSp>
        <p:sp>
          <p:nvSpPr>
            <p:cNvPr id="678" name="Google Shape;678;p52"/>
            <p:cNvSpPr/>
            <p:nvPr/>
          </p:nvSpPr>
          <p:spPr>
            <a:xfrm>
              <a:off x="4867" y="3592"/>
              <a:ext cx="7" cy="130"/>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79" name="Google Shape;679;p52"/>
            <p:cNvCxnSpPr/>
            <p:nvPr/>
          </p:nvCxnSpPr>
          <p:spPr>
            <a:xfrm>
              <a:off x="5369" y="2904"/>
              <a:ext cx="1" cy="825"/>
            </a:xfrm>
            <a:prstGeom prst="straightConnector1">
              <a:avLst/>
            </a:prstGeom>
            <a:noFill/>
            <a:ln w="9525" cap="flat" cmpd="sng">
              <a:solidFill>
                <a:srgbClr val="008080"/>
              </a:solidFill>
              <a:prstDash val="solid"/>
              <a:round/>
              <a:headEnd type="none" w="med" len="med"/>
              <a:tailEnd type="none" w="med" len="med"/>
            </a:ln>
          </p:spPr>
        </p:cxnSp>
        <p:sp>
          <p:nvSpPr>
            <p:cNvPr id="680" name="Google Shape;680;p52"/>
            <p:cNvSpPr/>
            <p:nvPr/>
          </p:nvSpPr>
          <p:spPr>
            <a:xfrm>
              <a:off x="5369" y="2904"/>
              <a:ext cx="7" cy="825"/>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81" name="Google Shape;681;p52"/>
            <p:cNvCxnSpPr/>
            <p:nvPr/>
          </p:nvCxnSpPr>
          <p:spPr>
            <a:xfrm>
              <a:off x="2784" y="2897"/>
              <a:ext cx="1" cy="832"/>
            </a:xfrm>
            <a:prstGeom prst="straightConnector1">
              <a:avLst/>
            </a:prstGeom>
            <a:noFill/>
            <a:ln w="9525" cap="flat" cmpd="sng">
              <a:solidFill>
                <a:srgbClr val="008080"/>
              </a:solidFill>
              <a:prstDash val="solid"/>
              <a:round/>
              <a:headEnd type="none" w="med" len="med"/>
              <a:tailEnd type="none" w="med" len="med"/>
            </a:ln>
          </p:spPr>
        </p:cxnSp>
        <p:sp>
          <p:nvSpPr>
            <p:cNvPr id="682" name="Google Shape;682;p52"/>
            <p:cNvSpPr/>
            <p:nvPr/>
          </p:nvSpPr>
          <p:spPr>
            <a:xfrm>
              <a:off x="2784" y="2897"/>
              <a:ext cx="7" cy="832"/>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83" name="Google Shape;683;p52"/>
            <p:cNvCxnSpPr/>
            <p:nvPr/>
          </p:nvCxnSpPr>
          <p:spPr>
            <a:xfrm>
              <a:off x="4874" y="2760"/>
              <a:ext cx="502" cy="1"/>
            </a:xfrm>
            <a:prstGeom prst="straightConnector1">
              <a:avLst/>
            </a:prstGeom>
            <a:noFill/>
            <a:ln w="9525" cap="flat" cmpd="sng">
              <a:solidFill>
                <a:srgbClr val="008080"/>
              </a:solidFill>
              <a:prstDash val="solid"/>
              <a:round/>
              <a:headEnd type="none" w="med" len="med"/>
              <a:tailEnd type="none" w="med" len="med"/>
            </a:ln>
          </p:spPr>
        </p:cxnSp>
        <p:sp>
          <p:nvSpPr>
            <p:cNvPr id="684" name="Google Shape;684;p52"/>
            <p:cNvSpPr/>
            <p:nvPr/>
          </p:nvSpPr>
          <p:spPr>
            <a:xfrm>
              <a:off x="4874" y="2760"/>
              <a:ext cx="502"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85" name="Google Shape;685;p52"/>
            <p:cNvCxnSpPr/>
            <p:nvPr/>
          </p:nvCxnSpPr>
          <p:spPr>
            <a:xfrm>
              <a:off x="4867" y="2897"/>
              <a:ext cx="509" cy="1"/>
            </a:xfrm>
            <a:prstGeom prst="straightConnector1">
              <a:avLst/>
            </a:prstGeom>
            <a:noFill/>
            <a:ln w="9525" cap="flat" cmpd="sng">
              <a:solidFill>
                <a:srgbClr val="008080"/>
              </a:solidFill>
              <a:prstDash val="solid"/>
              <a:round/>
              <a:headEnd type="none" w="med" len="med"/>
              <a:tailEnd type="none" w="med" len="med"/>
            </a:ln>
          </p:spPr>
        </p:cxnSp>
        <p:sp>
          <p:nvSpPr>
            <p:cNvPr id="686" name="Google Shape;686;p52"/>
            <p:cNvSpPr/>
            <p:nvPr/>
          </p:nvSpPr>
          <p:spPr>
            <a:xfrm>
              <a:off x="4867" y="2897"/>
              <a:ext cx="509"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87" name="Google Shape;687;p52"/>
            <p:cNvCxnSpPr/>
            <p:nvPr/>
          </p:nvCxnSpPr>
          <p:spPr>
            <a:xfrm>
              <a:off x="4867" y="3035"/>
              <a:ext cx="509" cy="1"/>
            </a:xfrm>
            <a:prstGeom prst="straightConnector1">
              <a:avLst/>
            </a:prstGeom>
            <a:noFill/>
            <a:ln w="9525" cap="flat" cmpd="sng">
              <a:solidFill>
                <a:srgbClr val="008080"/>
              </a:solidFill>
              <a:prstDash val="solid"/>
              <a:round/>
              <a:headEnd type="none" w="med" len="med"/>
              <a:tailEnd type="none" w="med" len="med"/>
            </a:ln>
          </p:spPr>
        </p:cxnSp>
        <p:sp>
          <p:nvSpPr>
            <p:cNvPr id="688" name="Google Shape;688;p52"/>
            <p:cNvSpPr/>
            <p:nvPr/>
          </p:nvSpPr>
          <p:spPr>
            <a:xfrm>
              <a:off x="4867" y="3035"/>
              <a:ext cx="509"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89" name="Google Shape;689;p52"/>
            <p:cNvCxnSpPr/>
            <p:nvPr/>
          </p:nvCxnSpPr>
          <p:spPr>
            <a:xfrm>
              <a:off x="4867" y="3172"/>
              <a:ext cx="509" cy="1"/>
            </a:xfrm>
            <a:prstGeom prst="straightConnector1">
              <a:avLst/>
            </a:prstGeom>
            <a:noFill/>
            <a:ln w="9525" cap="flat" cmpd="sng">
              <a:solidFill>
                <a:srgbClr val="008080"/>
              </a:solidFill>
              <a:prstDash val="solid"/>
              <a:round/>
              <a:headEnd type="none" w="med" len="med"/>
              <a:tailEnd type="none" w="med" len="med"/>
            </a:ln>
          </p:spPr>
        </p:cxnSp>
        <p:sp>
          <p:nvSpPr>
            <p:cNvPr id="690" name="Google Shape;690;p52"/>
            <p:cNvSpPr/>
            <p:nvPr/>
          </p:nvSpPr>
          <p:spPr>
            <a:xfrm>
              <a:off x="4867" y="3172"/>
              <a:ext cx="509"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91" name="Google Shape;691;p52"/>
            <p:cNvCxnSpPr/>
            <p:nvPr/>
          </p:nvCxnSpPr>
          <p:spPr>
            <a:xfrm>
              <a:off x="4867" y="3310"/>
              <a:ext cx="509" cy="1"/>
            </a:xfrm>
            <a:prstGeom prst="straightConnector1">
              <a:avLst/>
            </a:prstGeom>
            <a:noFill/>
            <a:ln w="9525" cap="flat" cmpd="sng">
              <a:solidFill>
                <a:srgbClr val="008080"/>
              </a:solidFill>
              <a:prstDash val="solid"/>
              <a:round/>
              <a:headEnd type="none" w="med" len="med"/>
              <a:tailEnd type="none" w="med" len="med"/>
            </a:ln>
          </p:spPr>
        </p:cxnSp>
        <p:sp>
          <p:nvSpPr>
            <p:cNvPr id="692" name="Google Shape;692;p52"/>
            <p:cNvSpPr/>
            <p:nvPr/>
          </p:nvSpPr>
          <p:spPr>
            <a:xfrm>
              <a:off x="4867" y="3310"/>
              <a:ext cx="509"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93" name="Google Shape;693;p52"/>
            <p:cNvCxnSpPr/>
            <p:nvPr/>
          </p:nvCxnSpPr>
          <p:spPr>
            <a:xfrm>
              <a:off x="4867" y="3447"/>
              <a:ext cx="509" cy="1"/>
            </a:xfrm>
            <a:prstGeom prst="straightConnector1">
              <a:avLst/>
            </a:prstGeom>
            <a:noFill/>
            <a:ln w="9525" cap="flat" cmpd="sng">
              <a:solidFill>
                <a:srgbClr val="008080"/>
              </a:solidFill>
              <a:prstDash val="solid"/>
              <a:round/>
              <a:headEnd type="none" w="med" len="med"/>
              <a:tailEnd type="none" w="med" len="med"/>
            </a:ln>
          </p:spPr>
        </p:cxnSp>
        <p:sp>
          <p:nvSpPr>
            <p:cNvPr id="694" name="Google Shape;694;p52"/>
            <p:cNvSpPr/>
            <p:nvPr/>
          </p:nvSpPr>
          <p:spPr>
            <a:xfrm>
              <a:off x="4867" y="3447"/>
              <a:ext cx="509"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95" name="Google Shape;695;p52"/>
            <p:cNvCxnSpPr/>
            <p:nvPr/>
          </p:nvCxnSpPr>
          <p:spPr>
            <a:xfrm>
              <a:off x="4867" y="3585"/>
              <a:ext cx="509" cy="1"/>
            </a:xfrm>
            <a:prstGeom prst="straightConnector1">
              <a:avLst/>
            </a:prstGeom>
            <a:noFill/>
            <a:ln w="9525" cap="flat" cmpd="sng">
              <a:solidFill>
                <a:srgbClr val="008080"/>
              </a:solidFill>
              <a:prstDash val="solid"/>
              <a:round/>
              <a:headEnd type="none" w="med" len="med"/>
              <a:tailEnd type="none" w="med" len="med"/>
            </a:ln>
          </p:spPr>
        </p:cxnSp>
        <p:sp>
          <p:nvSpPr>
            <p:cNvPr id="696" name="Google Shape;696;p52"/>
            <p:cNvSpPr/>
            <p:nvPr/>
          </p:nvSpPr>
          <p:spPr>
            <a:xfrm>
              <a:off x="4867" y="3585"/>
              <a:ext cx="509"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cxnSp>
          <p:nvCxnSpPr>
            <p:cNvPr id="697" name="Google Shape;697;p52"/>
            <p:cNvCxnSpPr/>
            <p:nvPr/>
          </p:nvCxnSpPr>
          <p:spPr>
            <a:xfrm>
              <a:off x="4867" y="3722"/>
              <a:ext cx="509" cy="1"/>
            </a:xfrm>
            <a:prstGeom prst="straightConnector1">
              <a:avLst/>
            </a:prstGeom>
            <a:noFill/>
            <a:ln w="9525" cap="flat" cmpd="sng">
              <a:solidFill>
                <a:srgbClr val="008080"/>
              </a:solidFill>
              <a:prstDash val="solid"/>
              <a:round/>
              <a:headEnd type="none" w="med" len="med"/>
              <a:tailEnd type="none" w="med" len="med"/>
            </a:ln>
          </p:spPr>
        </p:cxnSp>
        <p:sp>
          <p:nvSpPr>
            <p:cNvPr id="698" name="Google Shape;698;p52"/>
            <p:cNvSpPr/>
            <p:nvPr/>
          </p:nvSpPr>
          <p:spPr>
            <a:xfrm>
              <a:off x="4867" y="3722"/>
              <a:ext cx="509" cy="7"/>
            </a:xfrm>
            <a:prstGeom prst="rect">
              <a:avLst/>
            </a:prstGeom>
            <a:solidFill>
              <a:srgbClr val="0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699" name="Google Shape;699;p52"/>
          <p:cNvSpPr txBox="1"/>
          <p:nvPr/>
        </p:nvSpPr>
        <p:spPr>
          <a:xfrm>
            <a:off x="1332305" y="2189760"/>
            <a:ext cx="5176838"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2"/>
              </a:buClr>
              <a:buSzPts val="3200"/>
              <a:buFont typeface="Arial"/>
              <a:buNone/>
            </a:pPr>
            <a:r>
              <a:rPr lang="es-ES" sz="2000" b="1" dirty="0">
                <a:solidFill>
                  <a:schemeClr val="tx1"/>
                </a:solidFill>
                <a:latin typeface="Arial"/>
                <a:ea typeface="Arial"/>
                <a:cs typeface="Arial"/>
                <a:sym typeface="Arial"/>
              </a:rPr>
              <a:t>ANÁLISIS DE PROCESOS</a:t>
            </a:r>
            <a:endParaRPr sz="2000" b="1" dirty="0">
              <a:solidFill>
                <a:schemeClr val="tx1"/>
              </a:solidFill>
              <a:latin typeface="Arial"/>
              <a:ea typeface="Arial"/>
              <a:cs typeface="Arial"/>
              <a:sym typeface="Arial"/>
            </a:endParaRPr>
          </a:p>
        </p:txBody>
      </p:sp>
      <p:sp>
        <p:nvSpPr>
          <p:cNvPr id="2" name="CuadroTexto 1">
            <a:extLst>
              <a:ext uri="{FF2B5EF4-FFF2-40B4-BE49-F238E27FC236}">
                <a16:creationId xmlns:a16="http://schemas.microsoft.com/office/drawing/2014/main" id="{F4386DA1-AC1A-83F7-450A-81EF5BBADE4A}"/>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3"/>
          <p:cNvSpPr txBox="1">
            <a:spLocks noGrp="1"/>
          </p:cNvSpPr>
          <p:nvPr>
            <p:ph type="title" idx="4294967295"/>
          </p:nvPr>
        </p:nvSpPr>
        <p:spPr>
          <a:xfrm>
            <a:off x="1552592" y="680459"/>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Rediseño e innovación de procesos</a:t>
            </a:r>
            <a:endParaRPr sz="4000" dirty="0">
              <a:solidFill>
                <a:schemeClr val="tx1"/>
              </a:solidFill>
              <a:latin typeface="Calibri"/>
              <a:ea typeface="Calibri"/>
              <a:cs typeface="Calibri"/>
              <a:sym typeface="Calibri"/>
            </a:endParaRPr>
          </a:p>
        </p:txBody>
      </p:sp>
      <p:sp>
        <p:nvSpPr>
          <p:cNvPr id="706" name="Google Shape;706;p53"/>
          <p:cNvSpPr txBox="1">
            <a:spLocks noGrp="1"/>
          </p:cNvSpPr>
          <p:nvPr>
            <p:ph type="body" idx="4294967295"/>
          </p:nvPr>
        </p:nvSpPr>
        <p:spPr>
          <a:xfrm>
            <a:off x="1438183" y="1917484"/>
            <a:ext cx="10972800" cy="3906838"/>
          </a:xfrm>
          <a:prstGeom prst="rect">
            <a:avLst/>
          </a:prstGeom>
          <a:noFill/>
          <a:ln>
            <a:noFill/>
          </a:ln>
        </p:spPr>
        <p:txBody>
          <a:bodyPr spcFirstLastPara="1" wrap="square" lIns="121900" tIns="60925" rIns="121900" bIns="60925" anchor="t" anchorCtr="0">
            <a:normAutofit/>
          </a:bodyPr>
          <a:lstStyle/>
          <a:p>
            <a:pPr marL="0" lvl="0" indent="0" algn="just" rtl="0">
              <a:lnSpc>
                <a:spcPct val="110000"/>
              </a:lnSpc>
              <a:spcBef>
                <a:spcPts val="0"/>
              </a:spcBef>
              <a:spcAft>
                <a:spcPts val="0"/>
              </a:spcAft>
              <a:buClr>
                <a:schemeClr val="dk1"/>
              </a:buClr>
              <a:buSzPts val="2000"/>
              <a:buNone/>
            </a:pPr>
            <a:r>
              <a:rPr lang="es-ES" b="1" dirty="0"/>
              <a:t>Qué observar</a:t>
            </a:r>
            <a:endParaRPr dirty="0"/>
          </a:p>
          <a:p>
            <a:pPr marL="457200" lvl="0" indent="-457200" algn="just" rtl="0">
              <a:lnSpc>
                <a:spcPct val="110000"/>
              </a:lnSpc>
              <a:spcBef>
                <a:spcPts val="0"/>
              </a:spcBef>
              <a:spcAft>
                <a:spcPts val="0"/>
              </a:spcAft>
              <a:buClr>
                <a:schemeClr val="dk1"/>
              </a:buClr>
              <a:buSzPts val="2000"/>
              <a:buChar char="•"/>
            </a:pPr>
            <a:r>
              <a:rPr lang="es-ES" dirty="0"/>
              <a:t>Disposición de las oficinas </a:t>
            </a:r>
            <a:endParaRPr dirty="0"/>
          </a:p>
          <a:p>
            <a:pPr marL="1066785" lvl="1" indent="-457200" algn="just" rtl="0">
              <a:lnSpc>
                <a:spcPct val="110000"/>
              </a:lnSpc>
              <a:spcBef>
                <a:spcPts val="0"/>
              </a:spcBef>
              <a:spcAft>
                <a:spcPts val="0"/>
              </a:spcAft>
              <a:buClr>
                <a:schemeClr val="dk1"/>
              </a:buClr>
              <a:buSzPts val="2000"/>
              <a:buChar char="o"/>
            </a:pPr>
            <a:r>
              <a:rPr lang="es-ES" dirty="0"/>
              <a:t>back office (internas) </a:t>
            </a:r>
            <a:endParaRPr dirty="0"/>
          </a:p>
          <a:p>
            <a:pPr marL="1066785" lvl="1" indent="-457200" algn="just" rtl="0">
              <a:lnSpc>
                <a:spcPct val="110000"/>
              </a:lnSpc>
              <a:spcBef>
                <a:spcPts val="0"/>
              </a:spcBef>
              <a:spcAft>
                <a:spcPts val="0"/>
              </a:spcAft>
              <a:buClr>
                <a:schemeClr val="dk1"/>
              </a:buClr>
              <a:buSzPts val="2000"/>
              <a:buChar char="o"/>
            </a:pPr>
            <a:r>
              <a:rPr lang="es-ES" dirty="0" err="1"/>
              <a:t>front</a:t>
            </a:r>
            <a:r>
              <a:rPr lang="es-ES" dirty="0"/>
              <a:t> office (atención al clientes / proveedores / visitantes</a:t>
            </a:r>
            <a:endParaRPr dirty="0"/>
          </a:p>
          <a:p>
            <a:pPr marL="457200" lvl="0" indent="-457200" algn="just" rtl="0">
              <a:lnSpc>
                <a:spcPct val="110000"/>
              </a:lnSpc>
              <a:spcBef>
                <a:spcPts val="0"/>
              </a:spcBef>
              <a:spcAft>
                <a:spcPts val="0"/>
              </a:spcAft>
              <a:buClr>
                <a:schemeClr val="dk1"/>
              </a:buClr>
              <a:buSzPts val="2000"/>
              <a:buChar char="•"/>
            </a:pPr>
            <a:r>
              <a:rPr lang="es-ES" dirty="0"/>
              <a:t> Soporte e infraestructura de las estaciones de trabajo</a:t>
            </a:r>
            <a:endParaRPr dirty="0"/>
          </a:p>
          <a:p>
            <a:pPr marL="457200" lvl="0" indent="-457200" algn="just" rtl="0">
              <a:lnSpc>
                <a:spcPct val="110000"/>
              </a:lnSpc>
              <a:spcBef>
                <a:spcPts val="0"/>
              </a:spcBef>
              <a:spcAft>
                <a:spcPts val="0"/>
              </a:spcAft>
              <a:buClr>
                <a:schemeClr val="dk1"/>
              </a:buClr>
              <a:buSzPts val="2000"/>
              <a:buChar char="•"/>
            </a:pPr>
            <a:r>
              <a:rPr lang="es-ES" dirty="0"/>
              <a:t> Presentación, disponibilidad y actitud del personal</a:t>
            </a:r>
            <a:endParaRPr dirty="0"/>
          </a:p>
          <a:p>
            <a:pPr marL="457200" lvl="0" indent="-457200" algn="just" rtl="0">
              <a:lnSpc>
                <a:spcPct val="110000"/>
              </a:lnSpc>
              <a:spcBef>
                <a:spcPts val="0"/>
              </a:spcBef>
              <a:spcAft>
                <a:spcPts val="0"/>
              </a:spcAft>
              <a:buClr>
                <a:schemeClr val="dk1"/>
              </a:buClr>
              <a:buSzPts val="2000"/>
              <a:buChar char="•"/>
            </a:pPr>
            <a:r>
              <a:rPr lang="es-ES" dirty="0"/>
              <a:t> Desplazamientos de materiales, personas, documentos, etc.</a:t>
            </a:r>
            <a:endParaRPr dirty="0"/>
          </a:p>
          <a:p>
            <a:pPr marL="457200" lvl="0" indent="-457200" algn="just" rtl="0">
              <a:lnSpc>
                <a:spcPct val="110000"/>
              </a:lnSpc>
              <a:spcBef>
                <a:spcPts val="0"/>
              </a:spcBef>
              <a:spcAft>
                <a:spcPts val="0"/>
              </a:spcAft>
              <a:buClr>
                <a:schemeClr val="dk1"/>
              </a:buClr>
              <a:buSzPts val="2000"/>
              <a:buChar char="•"/>
            </a:pPr>
            <a:r>
              <a:rPr lang="es-ES" dirty="0"/>
              <a:t> Ordenamiento de archivos</a:t>
            </a:r>
            <a:endParaRPr dirty="0"/>
          </a:p>
          <a:p>
            <a:pPr marL="457189" lvl="0" indent="-330189" algn="just" rtl="0">
              <a:lnSpc>
                <a:spcPct val="110000"/>
              </a:lnSpc>
              <a:spcBef>
                <a:spcPts val="0"/>
              </a:spcBef>
              <a:spcAft>
                <a:spcPts val="0"/>
              </a:spcAft>
              <a:buClr>
                <a:schemeClr val="dk1"/>
              </a:buClr>
              <a:buSzPts val="2000"/>
              <a:buNone/>
            </a:pPr>
            <a:endParaRPr dirty="0"/>
          </a:p>
        </p:txBody>
      </p:sp>
      <p:sp>
        <p:nvSpPr>
          <p:cNvPr id="2" name="CuadroTexto 1">
            <a:extLst>
              <a:ext uri="{FF2B5EF4-FFF2-40B4-BE49-F238E27FC236}">
                <a16:creationId xmlns:a16="http://schemas.microsoft.com/office/drawing/2014/main" id="{264BF35E-0F91-A856-3CFF-B7B5812DA97F}"/>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4"/>
          <p:cNvSpPr txBox="1">
            <a:spLocks noGrp="1"/>
          </p:cNvSpPr>
          <p:nvPr>
            <p:ph type="title" idx="4294967295"/>
          </p:nvPr>
        </p:nvSpPr>
        <p:spPr>
          <a:xfrm>
            <a:off x="1455938" y="959683"/>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Rediseño e innovación de procesos</a:t>
            </a:r>
            <a:endParaRPr sz="4000" dirty="0">
              <a:solidFill>
                <a:schemeClr val="tx1"/>
              </a:solidFill>
              <a:latin typeface="Calibri"/>
              <a:ea typeface="Calibri"/>
              <a:cs typeface="Calibri"/>
              <a:sym typeface="Calibri"/>
            </a:endParaRPr>
          </a:p>
        </p:txBody>
      </p:sp>
      <p:sp>
        <p:nvSpPr>
          <p:cNvPr id="713" name="Google Shape;713;p54"/>
          <p:cNvSpPr txBox="1">
            <a:spLocks noGrp="1"/>
          </p:cNvSpPr>
          <p:nvPr>
            <p:ph type="body" idx="4294967295"/>
          </p:nvPr>
        </p:nvSpPr>
        <p:spPr>
          <a:xfrm>
            <a:off x="1455938" y="2121687"/>
            <a:ext cx="10972800" cy="3667125"/>
          </a:xfrm>
          <a:prstGeom prst="rect">
            <a:avLst/>
          </a:prstGeom>
          <a:noFill/>
          <a:ln>
            <a:noFill/>
          </a:ln>
        </p:spPr>
        <p:txBody>
          <a:bodyPr spcFirstLastPara="1" wrap="square" lIns="121900" tIns="60925" rIns="121900" bIns="60925" anchor="t" anchorCtr="0">
            <a:normAutofit/>
          </a:bodyPr>
          <a:lstStyle/>
          <a:p>
            <a:pPr marL="0" lvl="0" indent="0" algn="just" rtl="0">
              <a:lnSpc>
                <a:spcPct val="110000"/>
              </a:lnSpc>
              <a:spcBef>
                <a:spcPts val="0"/>
              </a:spcBef>
              <a:spcAft>
                <a:spcPts val="0"/>
              </a:spcAft>
              <a:buClr>
                <a:schemeClr val="dk1"/>
              </a:buClr>
              <a:buSzPts val="2000"/>
              <a:buNone/>
            </a:pPr>
            <a:r>
              <a:rPr lang="es-ES" b="1" dirty="0"/>
              <a:t>Revisión de procesos</a:t>
            </a:r>
            <a:endParaRPr dirty="0"/>
          </a:p>
          <a:p>
            <a:pPr marL="457200" lvl="0" indent="-457200" algn="just" rtl="0">
              <a:lnSpc>
                <a:spcPct val="110000"/>
              </a:lnSpc>
              <a:spcBef>
                <a:spcPts val="0"/>
              </a:spcBef>
              <a:spcAft>
                <a:spcPts val="0"/>
              </a:spcAft>
              <a:buClr>
                <a:schemeClr val="dk1"/>
              </a:buClr>
              <a:buSzPts val="2000"/>
              <a:buChar char="•"/>
            </a:pPr>
            <a:r>
              <a:rPr lang="es-ES" dirty="0"/>
              <a:t> Examinar documentación relacionada al proceso</a:t>
            </a:r>
            <a:endParaRPr dirty="0"/>
          </a:p>
          <a:p>
            <a:pPr marL="457200" lvl="0" indent="-457200" algn="just" rtl="0">
              <a:lnSpc>
                <a:spcPct val="110000"/>
              </a:lnSpc>
              <a:spcBef>
                <a:spcPts val="0"/>
              </a:spcBef>
              <a:spcAft>
                <a:spcPts val="0"/>
              </a:spcAft>
              <a:buClr>
                <a:schemeClr val="dk1"/>
              </a:buClr>
              <a:buSzPts val="2000"/>
              <a:buChar char="•"/>
            </a:pPr>
            <a:r>
              <a:rPr lang="es-ES" dirty="0"/>
              <a:t> Analizar reportes y bases de datos generada por el proceso</a:t>
            </a:r>
            <a:endParaRPr dirty="0"/>
          </a:p>
          <a:p>
            <a:pPr marL="457200" lvl="0" indent="-457200" algn="just" rtl="0">
              <a:lnSpc>
                <a:spcPct val="110000"/>
              </a:lnSpc>
              <a:spcBef>
                <a:spcPts val="0"/>
              </a:spcBef>
              <a:spcAft>
                <a:spcPts val="0"/>
              </a:spcAft>
              <a:buClr>
                <a:schemeClr val="dk1"/>
              </a:buClr>
              <a:buSzPts val="2000"/>
              <a:buChar char="•"/>
            </a:pPr>
            <a:r>
              <a:rPr lang="es-ES" dirty="0"/>
              <a:t> Entrevistar usuarios del proceso (conocer causas)</a:t>
            </a:r>
            <a:endParaRPr dirty="0"/>
          </a:p>
          <a:p>
            <a:pPr marL="457200" lvl="0" indent="-457200" algn="just" rtl="0">
              <a:lnSpc>
                <a:spcPct val="110000"/>
              </a:lnSpc>
              <a:spcBef>
                <a:spcPts val="0"/>
              </a:spcBef>
              <a:spcAft>
                <a:spcPts val="0"/>
              </a:spcAft>
              <a:buClr>
                <a:schemeClr val="dk1"/>
              </a:buClr>
              <a:buSzPts val="2000"/>
              <a:buChar char="•"/>
            </a:pPr>
            <a:r>
              <a:rPr lang="es-ES" dirty="0"/>
              <a:t> Recorrer el proceso “paso a paso”</a:t>
            </a:r>
            <a:endParaRPr dirty="0"/>
          </a:p>
          <a:p>
            <a:pPr marL="457200" lvl="0" indent="-457200" algn="just" rtl="0">
              <a:lnSpc>
                <a:spcPct val="110000"/>
              </a:lnSpc>
              <a:spcBef>
                <a:spcPts val="0"/>
              </a:spcBef>
              <a:spcAft>
                <a:spcPts val="0"/>
              </a:spcAft>
              <a:buClr>
                <a:schemeClr val="dk1"/>
              </a:buClr>
              <a:buSzPts val="2000"/>
              <a:buChar char="•"/>
            </a:pPr>
            <a:r>
              <a:rPr lang="es-ES" dirty="0"/>
              <a:t> Esbozar un flujo del proceso “como es”</a:t>
            </a:r>
            <a:endParaRPr dirty="0"/>
          </a:p>
          <a:p>
            <a:pPr marL="457200" lvl="0" indent="-457200" algn="just" rtl="0">
              <a:lnSpc>
                <a:spcPct val="110000"/>
              </a:lnSpc>
              <a:spcBef>
                <a:spcPts val="0"/>
              </a:spcBef>
              <a:spcAft>
                <a:spcPts val="0"/>
              </a:spcAft>
              <a:buClr>
                <a:schemeClr val="dk1"/>
              </a:buClr>
              <a:buSzPts val="2000"/>
              <a:buChar char="•"/>
            </a:pPr>
            <a:r>
              <a:rPr lang="es-ES" dirty="0"/>
              <a:t> Hacer un resumen de lo hallazgos</a:t>
            </a:r>
            <a:endParaRPr dirty="0"/>
          </a:p>
          <a:p>
            <a:pPr marL="457189" lvl="0" indent="-330189" algn="just" rtl="0">
              <a:lnSpc>
                <a:spcPct val="110000"/>
              </a:lnSpc>
              <a:spcBef>
                <a:spcPts val="0"/>
              </a:spcBef>
              <a:spcAft>
                <a:spcPts val="0"/>
              </a:spcAft>
              <a:buClr>
                <a:schemeClr val="dk1"/>
              </a:buClr>
              <a:buSzPts val="2000"/>
              <a:buNone/>
            </a:pPr>
            <a:endParaRPr dirty="0"/>
          </a:p>
        </p:txBody>
      </p:sp>
      <p:sp>
        <p:nvSpPr>
          <p:cNvPr id="2" name="CuadroTexto 1">
            <a:extLst>
              <a:ext uri="{FF2B5EF4-FFF2-40B4-BE49-F238E27FC236}">
                <a16:creationId xmlns:a16="http://schemas.microsoft.com/office/drawing/2014/main" id="{E60F6358-C764-E627-ED47-35F3C7B7627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55"/>
          <p:cNvSpPr txBox="1">
            <a:spLocks noGrp="1"/>
          </p:cNvSpPr>
          <p:nvPr>
            <p:ph type="title" idx="4294967295"/>
          </p:nvPr>
        </p:nvSpPr>
        <p:spPr>
          <a:xfrm>
            <a:off x="1349406" y="831295"/>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Rediseño e innovación de procesos</a:t>
            </a:r>
            <a:endParaRPr sz="4000" dirty="0">
              <a:solidFill>
                <a:schemeClr val="tx1"/>
              </a:solidFill>
              <a:latin typeface="Calibri"/>
              <a:ea typeface="Calibri"/>
              <a:cs typeface="Calibri"/>
              <a:sym typeface="Calibri"/>
            </a:endParaRPr>
          </a:p>
        </p:txBody>
      </p:sp>
      <p:pic>
        <p:nvPicPr>
          <p:cNvPr id="720" name="Google Shape;720;p55"/>
          <p:cNvPicPr preferRelativeResize="0"/>
          <p:nvPr/>
        </p:nvPicPr>
        <p:blipFill rotWithShape="1">
          <a:blip r:embed="rId3">
            <a:alphaModFix/>
          </a:blip>
          <a:srcRect/>
          <a:stretch/>
        </p:blipFill>
        <p:spPr>
          <a:xfrm>
            <a:off x="3496472" y="1679020"/>
            <a:ext cx="7461629" cy="3880104"/>
          </a:xfrm>
          <a:prstGeom prst="rect">
            <a:avLst/>
          </a:prstGeom>
          <a:noFill/>
          <a:ln>
            <a:noFill/>
          </a:ln>
        </p:spPr>
      </p:pic>
      <p:sp>
        <p:nvSpPr>
          <p:cNvPr id="2" name="CuadroTexto 1">
            <a:extLst>
              <a:ext uri="{FF2B5EF4-FFF2-40B4-BE49-F238E27FC236}">
                <a16:creationId xmlns:a16="http://schemas.microsoft.com/office/drawing/2014/main" id="{F44C44C5-0107-0C93-22A9-3C3B93DAB4E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56"/>
          <p:cNvSpPr txBox="1">
            <a:spLocks noGrp="1"/>
          </p:cNvSpPr>
          <p:nvPr>
            <p:ph type="title" idx="4294967295"/>
          </p:nvPr>
        </p:nvSpPr>
        <p:spPr>
          <a:xfrm>
            <a:off x="1331651" y="82708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Rediseño e innovación de procesos</a:t>
            </a:r>
            <a:endParaRPr sz="4000" dirty="0">
              <a:solidFill>
                <a:schemeClr val="tx1"/>
              </a:solidFill>
              <a:latin typeface="Calibri"/>
              <a:ea typeface="Calibri"/>
              <a:cs typeface="Calibri"/>
              <a:sym typeface="Calibri"/>
            </a:endParaRPr>
          </a:p>
        </p:txBody>
      </p:sp>
      <p:sp>
        <p:nvSpPr>
          <p:cNvPr id="727" name="Google Shape;727;p56"/>
          <p:cNvSpPr txBox="1">
            <a:spLocks noGrp="1"/>
          </p:cNvSpPr>
          <p:nvPr>
            <p:ph type="body" idx="4294967295"/>
          </p:nvPr>
        </p:nvSpPr>
        <p:spPr>
          <a:xfrm>
            <a:off x="1331651" y="2410010"/>
            <a:ext cx="3444875" cy="885825"/>
          </a:xfrm>
          <a:prstGeom prst="rect">
            <a:avLst/>
          </a:prstGeom>
          <a:noFill/>
          <a:ln>
            <a:noFill/>
          </a:ln>
        </p:spPr>
        <p:txBody>
          <a:bodyPr spcFirstLastPara="1" wrap="square" lIns="121900" tIns="60925" rIns="121900" bIns="60925" anchor="t" anchorCtr="0">
            <a:normAutofit/>
          </a:bodyPr>
          <a:lstStyle/>
          <a:p>
            <a:pPr marL="0" lvl="0" indent="0" algn="just" rtl="0">
              <a:lnSpc>
                <a:spcPct val="110000"/>
              </a:lnSpc>
              <a:spcBef>
                <a:spcPts val="0"/>
              </a:spcBef>
              <a:spcAft>
                <a:spcPts val="0"/>
              </a:spcAft>
              <a:buClr>
                <a:schemeClr val="dk1"/>
              </a:buClr>
              <a:buSzPts val="2000"/>
              <a:buNone/>
            </a:pPr>
            <a:r>
              <a:rPr lang="es-ES" dirty="0"/>
              <a:t>Equipo de mejora</a:t>
            </a:r>
            <a:endParaRPr dirty="0"/>
          </a:p>
        </p:txBody>
      </p:sp>
      <p:pic>
        <p:nvPicPr>
          <p:cNvPr id="728" name="Google Shape;728;p56"/>
          <p:cNvPicPr preferRelativeResize="0"/>
          <p:nvPr/>
        </p:nvPicPr>
        <p:blipFill rotWithShape="1">
          <a:blip r:embed="rId3">
            <a:alphaModFix/>
          </a:blip>
          <a:srcRect/>
          <a:stretch/>
        </p:blipFill>
        <p:spPr>
          <a:xfrm>
            <a:off x="4198189" y="1898650"/>
            <a:ext cx="6958584" cy="4457700"/>
          </a:xfrm>
          <a:prstGeom prst="rect">
            <a:avLst/>
          </a:prstGeom>
          <a:noFill/>
          <a:ln>
            <a:noFill/>
          </a:ln>
        </p:spPr>
      </p:pic>
      <p:sp>
        <p:nvSpPr>
          <p:cNvPr id="2" name="CuadroTexto 1">
            <a:extLst>
              <a:ext uri="{FF2B5EF4-FFF2-40B4-BE49-F238E27FC236}">
                <a16:creationId xmlns:a16="http://schemas.microsoft.com/office/drawing/2014/main" id="{3C8BE6C7-3EE7-AF1C-6828-3D7C8AE3C51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5" name="Google Shape;735;p57"/>
          <p:cNvSpPr txBox="1">
            <a:spLocks noGrp="1"/>
          </p:cNvSpPr>
          <p:nvPr>
            <p:ph type="body" idx="4294967295"/>
          </p:nvPr>
        </p:nvSpPr>
        <p:spPr>
          <a:xfrm>
            <a:off x="1455619" y="288633"/>
            <a:ext cx="3444875" cy="885825"/>
          </a:xfrm>
          <a:prstGeom prst="rect">
            <a:avLst/>
          </a:prstGeom>
          <a:noFill/>
          <a:ln>
            <a:noFill/>
          </a:ln>
        </p:spPr>
        <p:txBody>
          <a:bodyPr spcFirstLastPara="1" wrap="square" lIns="121900" tIns="60925" rIns="121900" bIns="60925" anchor="t" anchorCtr="0">
            <a:normAutofit/>
          </a:bodyPr>
          <a:lstStyle/>
          <a:p>
            <a:pPr marL="0" lvl="0" indent="0" algn="just" rtl="0">
              <a:lnSpc>
                <a:spcPct val="110000"/>
              </a:lnSpc>
              <a:spcBef>
                <a:spcPts val="0"/>
              </a:spcBef>
              <a:spcAft>
                <a:spcPts val="0"/>
              </a:spcAft>
              <a:buClr>
                <a:schemeClr val="dk1"/>
              </a:buClr>
              <a:buSzPts val="2000"/>
              <a:buNone/>
            </a:pPr>
            <a:r>
              <a:rPr lang="es-ES" dirty="0"/>
              <a:t>Plan de mejora</a:t>
            </a:r>
            <a:endParaRPr dirty="0"/>
          </a:p>
        </p:txBody>
      </p:sp>
      <p:pic>
        <p:nvPicPr>
          <p:cNvPr id="736" name="Google Shape;736;p57"/>
          <p:cNvPicPr preferRelativeResize="0"/>
          <p:nvPr/>
        </p:nvPicPr>
        <p:blipFill rotWithShape="1">
          <a:blip r:embed="rId3">
            <a:alphaModFix/>
          </a:blip>
          <a:srcRect/>
          <a:stretch/>
        </p:blipFill>
        <p:spPr>
          <a:xfrm>
            <a:off x="3816626" y="850851"/>
            <a:ext cx="6919755" cy="5505499"/>
          </a:xfrm>
          <a:prstGeom prst="rect">
            <a:avLst/>
          </a:prstGeom>
          <a:noFill/>
          <a:ln>
            <a:noFill/>
          </a:ln>
        </p:spPr>
      </p:pic>
      <p:sp>
        <p:nvSpPr>
          <p:cNvPr id="2" name="CuadroTexto 1">
            <a:extLst>
              <a:ext uri="{FF2B5EF4-FFF2-40B4-BE49-F238E27FC236}">
                <a16:creationId xmlns:a16="http://schemas.microsoft.com/office/drawing/2014/main" id="{C09FE7F6-4212-6D89-3DA3-A291B3AF5E5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pic>
        <p:nvPicPr>
          <p:cNvPr id="743" name="Google Shape;743;p58" descr="Diagrama&#10;&#10;Descripción generada automáticamente"/>
          <p:cNvPicPr preferRelativeResize="0"/>
          <p:nvPr/>
        </p:nvPicPr>
        <p:blipFill rotWithShape="1">
          <a:blip r:embed="rId3">
            <a:alphaModFix/>
          </a:blip>
          <a:srcRect/>
          <a:stretch/>
        </p:blipFill>
        <p:spPr>
          <a:xfrm>
            <a:off x="2098516" y="697027"/>
            <a:ext cx="8943975" cy="5286375"/>
          </a:xfrm>
          <a:prstGeom prst="rect">
            <a:avLst/>
          </a:prstGeom>
          <a:noFill/>
          <a:ln>
            <a:noFill/>
          </a:ln>
        </p:spPr>
      </p:pic>
      <p:sp>
        <p:nvSpPr>
          <p:cNvPr id="2" name="CuadroTexto 1">
            <a:extLst>
              <a:ext uri="{FF2B5EF4-FFF2-40B4-BE49-F238E27FC236}">
                <a16:creationId xmlns:a16="http://schemas.microsoft.com/office/drawing/2014/main" id="{1A102E68-73AE-08BF-CE16-105FF49B172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B681384-66C7-23B9-3275-3D6C57F06900}"/>
              </a:ext>
            </a:extLst>
          </p:cNvPr>
          <p:cNvGrpSpPr/>
          <p:nvPr/>
        </p:nvGrpSpPr>
        <p:grpSpPr>
          <a:xfrm>
            <a:off x="10717618" y="5385392"/>
            <a:ext cx="441250" cy="441250"/>
            <a:chOff x="10526232" y="5438554"/>
            <a:chExt cx="590106" cy="590106"/>
          </a:xfrm>
        </p:grpSpPr>
        <p:sp>
          <p:nvSpPr>
            <p:cNvPr id="2" name="Rectángulo 1">
              <a:extLst>
                <a:ext uri="{FF2B5EF4-FFF2-40B4-BE49-F238E27FC236}">
                  <a16:creationId xmlns:a16="http://schemas.microsoft.com/office/drawing/2014/main" id="{BA329269-0B56-F3CB-65C6-B2C8E80C4A64}"/>
                </a:ext>
              </a:extLst>
            </p:cNvPr>
            <p:cNvSpPr/>
            <p:nvPr/>
          </p:nvSpPr>
          <p:spPr>
            <a:xfrm>
              <a:off x="10526232" y="5438554"/>
              <a:ext cx="590106" cy="5901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Flecha derecha 2">
              <a:extLst>
                <a:ext uri="{FF2B5EF4-FFF2-40B4-BE49-F238E27FC236}">
                  <a16:creationId xmlns:a16="http://schemas.microsoft.com/office/drawing/2014/main" id="{C7F75A40-F550-85E7-D5F5-489E8F8D6E12}"/>
                </a:ext>
              </a:extLst>
            </p:cNvPr>
            <p:cNvSpPr/>
            <p:nvPr/>
          </p:nvSpPr>
          <p:spPr>
            <a:xfrm>
              <a:off x="10704273" y="5612449"/>
              <a:ext cx="234023" cy="242316"/>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CuadroTexto 4">
            <a:extLst>
              <a:ext uri="{FF2B5EF4-FFF2-40B4-BE49-F238E27FC236}">
                <a16:creationId xmlns:a16="http://schemas.microsoft.com/office/drawing/2014/main" id="{1D29DCA6-CC95-74C6-2434-4F65822CF571}"/>
              </a:ext>
            </a:extLst>
          </p:cNvPr>
          <p:cNvSpPr txBox="1"/>
          <p:nvPr/>
        </p:nvSpPr>
        <p:spPr>
          <a:xfrm>
            <a:off x="7211719" y="4209007"/>
            <a:ext cx="4043066" cy="646331"/>
          </a:xfrm>
          <a:prstGeom prst="rect">
            <a:avLst/>
          </a:prstGeom>
          <a:noFill/>
        </p:spPr>
        <p:txBody>
          <a:bodyPr wrap="square" rtlCol="0">
            <a:spAutoFit/>
          </a:bodyPr>
          <a:lstStyle/>
          <a:p>
            <a:pPr algn="r"/>
            <a:r>
              <a:rPr lang="es-ES_tradnl" sz="3600" b="1" dirty="0">
                <a:solidFill>
                  <a:schemeClr val="bg1"/>
                </a:solidFill>
                <a:latin typeface="Roboto" panose="02000000000000000000" pitchFamily="2" charset="0"/>
                <a:ea typeface="Roboto" panose="02000000000000000000" pitchFamily="2" charset="0"/>
              </a:rPr>
              <a:t>Autoevaluación</a:t>
            </a:r>
          </a:p>
        </p:txBody>
      </p:sp>
      <p:sp>
        <p:nvSpPr>
          <p:cNvPr id="6" name="CuadroTexto 5">
            <a:extLst>
              <a:ext uri="{FF2B5EF4-FFF2-40B4-BE49-F238E27FC236}">
                <a16:creationId xmlns:a16="http://schemas.microsoft.com/office/drawing/2014/main" id="{072B848C-5EB1-AFEF-DBB9-899006E71E91}"/>
              </a:ext>
            </a:extLst>
          </p:cNvPr>
          <p:cNvSpPr txBox="1"/>
          <p:nvPr/>
        </p:nvSpPr>
        <p:spPr>
          <a:xfrm>
            <a:off x="9718158" y="4799485"/>
            <a:ext cx="1536627" cy="369332"/>
          </a:xfrm>
          <a:prstGeom prst="rect">
            <a:avLst/>
          </a:prstGeom>
          <a:noFill/>
        </p:spPr>
        <p:txBody>
          <a:bodyPr wrap="square" rtlCol="0">
            <a:spAutoFit/>
          </a:bodyPr>
          <a:lstStyle/>
          <a:p>
            <a:pPr algn="r"/>
            <a:r>
              <a:rPr lang="es-ES_tradnl" dirty="0">
                <a:solidFill>
                  <a:schemeClr val="bg1"/>
                </a:solidFill>
                <a:latin typeface="Roboto" panose="02000000000000000000" pitchFamily="2" charset="0"/>
                <a:ea typeface="Roboto" panose="02000000000000000000" pitchFamily="2" charset="0"/>
              </a:rPr>
              <a:t>Sesión 6</a:t>
            </a:r>
          </a:p>
        </p:txBody>
      </p:sp>
    </p:spTree>
    <p:extLst>
      <p:ext uri="{BB962C8B-B14F-4D97-AF65-F5344CB8AC3E}">
        <p14:creationId xmlns:p14="http://schemas.microsoft.com/office/powerpoint/2010/main" val="1936616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B0844B7-A4D7-5E90-CCE1-81A0915D10CF}"/>
              </a:ext>
            </a:extLst>
          </p:cNvPr>
          <p:cNvSpPr txBox="1"/>
          <p:nvPr/>
        </p:nvSpPr>
        <p:spPr>
          <a:xfrm>
            <a:off x="2234924" y="859747"/>
            <a:ext cx="6136719" cy="400110"/>
          </a:xfrm>
          <a:prstGeom prst="rect">
            <a:avLst/>
          </a:prstGeom>
          <a:noFill/>
        </p:spPr>
        <p:txBody>
          <a:bodyPr wrap="square" rtlCol="0">
            <a:spAutoFit/>
          </a:bodyPr>
          <a:lstStyle/>
          <a:p>
            <a:r>
              <a:rPr lang="es-ES_tradnl" sz="2000" b="1" dirty="0">
                <a:solidFill>
                  <a:srgbClr val="002060"/>
                </a:solidFill>
                <a:latin typeface="Roboto" panose="02000000000000000000" pitchFamily="2" charset="0"/>
                <a:ea typeface="Roboto" panose="02000000000000000000" pitchFamily="2" charset="0"/>
              </a:rPr>
              <a:t>Evidencia de aprendizaje: Informe Académico</a:t>
            </a: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4588CAA9-2B5B-5B73-DF33-8AEE8CFD491F}"/>
              </a:ext>
            </a:extLst>
          </p:cNvPr>
          <p:cNvSpPr txBox="1"/>
          <p:nvPr/>
        </p:nvSpPr>
        <p:spPr>
          <a:xfrm>
            <a:off x="2743200" y="1866167"/>
            <a:ext cx="7179477" cy="307777"/>
          </a:xfrm>
          <a:prstGeom prst="rect">
            <a:avLst/>
          </a:prstGeom>
          <a:noFill/>
        </p:spPr>
        <p:txBody>
          <a:bodyPr wrap="square" rtlCol="0">
            <a:spAutoFit/>
          </a:bodyPr>
          <a:lstStyle/>
          <a:p>
            <a:pPr algn="just"/>
            <a:r>
              <a:rPr lang="es-ES" sz="1400" b="1" i="0" dirty="0">
                <a:solidFill>
                  <a:srgbClr val="000000"/>
                </a:solidFill>
                <a:effectLst/>
                <a:latin typeface="Roboto" panose="02000000000000000000" pitchFamily="2" charset="0"/>
                <a:ea typeface="Roboto" panose="02000000000000000000" pitchFamily="2" charset="0"/>
              </a:rPr>
              <a:t>Informe académico sobre rediseño de procesos basados en TI</a:t>
            </a:r>
            <a:endParaRPr lang="es-ES_tradnl" sz="1400" b="1" dirty="0">
              <a:solidFill>
                <a:srgbClr val="4156A6"/>
              </a:solidFill>
              <a:latin typeface="Roboto" panose="02000000000000000000" pitchFamily="2" charset="0"/>
              <a:ea typeface="Roboto" panose="02000000000000000000" pitchFamily="2" charset="0"/>
            </a:endParaRPr>
          </a:p>
        </p:txBody>
      </p: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5">
            <a:extLst>
              <a:ext uri="{FF2B5EF4-FFF2-40B4-BE49-F238E27FC236}">
                <a16:creationId xmlns:a16="http://schemas.microsoft.com/office/drawing/2014/main" id="{39140C20-B684-244D-9574-AB016A09788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pic>
        <p:nvPicPr>
          <p:cNvPr id="1026" name="Picture 2" descr="Imágenes de Informe Dibujo - Descarga gratuita en Freepik">
            <a:extLst>
              <a:ext uri="{FF2B5EF4-FFF2-40B4-BE49-F238E27FC236}">
                <a16:creationId xmlns:a16="http://schemas.microsoft.com/office/drawing/2014/main" id="{2FA5CE8F-52E8-9861-EBE5-FE50B7CF9A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28065" y="2780254"/>
            <a:ext cx="2981325"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008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EBD99B-CA10-6501-17AA-200A12475B0F}"/>
              </a:ext>
            </a:extLst>
          </p:cNvPr>
          <p:cNvSpPr txBox="1"/>
          <p:nvPr/>
        </p:nvSpPr>
        <p:spPr>
          <a:xfrm>
            <a:off x="959775" y="983665"/>
            <a:ext cx="5455202" cy="1015663"/>
          </a:xfrm>
          <a:prstGeom prst="rect">
            <a:avLst/>
          </a:prstGeom>
          <a:noFill/>
        </p:spPr>
        <p:txBody>
          <a:bodyPr wrap="square" rtlCol="0">
            <a:spAutoFit/>
          </a:bodyPr>
          <a:lstStyle/>
          <a:p>
            <a:r>
              <a:rPr lang="es-ES_tradnl" sz="2000" dirty="0">
                <a:solidFill>
                  <a:schemeClr val="bg1"/>
                </a:solidFill>
                <a:latin typeface="Roboto" panose="02000000000000000000" pitchFamily="2" charset="0"/>
                <a:ea typeface="Roboto" panose="02000000000000000000" pitchFamily="2" charset="0"/>
              </a:rPr>
              <a:t>Después de haber visualizado el video en la  </a:t>
            </a:r>
            <a:r>
              <a:rPr lang="es-ES_tradnl" sz="2000" dirty="0" err="1">
                <a:solidFill>
                  <a:schemeClr val="bg1"/>
                </a:solidFill>
                <a:latin typeface="Roboto" panose="02000000000000000000" pitchFamily="2" charset="0"/>
                <a:ea typeface="Roboto" panose="02000000000000000000" pitchFamily="2" charset="0"/>
              </a:rPr>
              <a:t>slide</a:t>
            </a:r>
            <a:r>
              <a:rPr lang="es-ES_tradnl" sz="2000" dirty="0">
                <a:solidFill>
                  <a:schemeClr val="bg1"/>
                </a:solidFill>
                <a:latin typeface="Roboto" panose="02000000000000000000" pitchFamily="2" charset="0"/>
                <a:ea typeface="Roboto" panose="02000000000000000000" pitchFamily="2" charset="0"/>
              </a:rPr>
              <a:t> anterior, </a:t>
            </a:r>
            <a:r>
              <a:rPr lang="es-ES_tradnl" sz="2000" b="1" dirty="0">
                <a:solidFill>
                  <a:schemeClr val="bg1"/>
                </a:solidFill>
                <a:latin typeface="Roboto" panose="02000000000000000000" pitchFamily="2" charset="0"/>
                <a:ea typeface="Roboto" panose="02000000000000000000" pitchFamily="2" charset="0"/>
              </a:rPr>
              <a:t>reflexionamos y respondemos las siguientes interrogantes:</a:t>
            </a:r>
          </a:p>
        </p:txBody>
      </p:sp>
      <p:sp>
        <p:nvSpPr>
          <p:cNvPr id="3" name="Rectángulo 2">
            <a:extLst>
              <a:ext uri="{FF2B5EF4-FFF2-40B4-BE49-F238E27FC236}">
                <a16:creationId xmlns:a16="http://schemas.microsoft.com/office/drawing/2014/main" id="{0064DD55-C896-6B6D-3790-1270E619F80F}"/>
              </a:ext>
            </a:extLst>
          </p:cNvPr>
          <p:cNvSpPr/>
          <p:nvPr/>
        </p:nvSpPr>
        <p:spPr>
          <a:xfrm>
            <a:off x="1406340" y="2854847"/>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BEAA196C-01C9-8837-184B-9C4C844F7203}"/>
              </a:ext>
            </a:extLst>
          </p:cNvPr>
          <p:cNvSpPr txBox="1"/>
          <p:nvPr/>
        </p:nvSpPr>
        <p:spPr>
          <a:xfrm>
            <a:off x="1427606" y="2907604"/>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01</a:t>
            </a:r>
          </a:p>
        </p:txBody>
      </p:sp>
      <p:sp>
        <p:nvSpPr>
          <p:cNvPr id="5" name="CuadroTexto 4">
            <a:extLst>
              <a:ext uri="{FF2B5EF4-FFF2-40B4-BE49-F238E27FC236}">
                <a16:creationId xmlns:a16="http://schemas.microsoft.com/office/drawing/2014/main" id="{E3DD2F94-3CBD-0930-090B-95F1DF353AF2}"/>
              </a:ext>
            </a:extLst>
          </p:cNvPr>
          <p:cNvSpPr txBox="1"/>
          <p:nvPr/>
        </p:nvSpPr>
        <p:spPr>
          <a:xfrm>
            <a:off x="2132142" y="2841451"/>
            <a:ext cx="4282835" cy="420628"/>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¿Qué es el rediseño de procesos?</a:t>
            </a:r>
          </a:p>
        </p:txBody>
      </p:sp>
      <p:sp>
        <p:nvSpPr>
          <p:cNvPr id="6" name="Rectángulo 5">
            <a:extLst>
              <a:ext uri="{FF2B5EF4-FFF2-40B4-BE49-F238E27FC236}">
                <a16:creationId xmlns:a16="http://schemas.microsoft.com/office/drawing/2014/main" id="{A8461466-9DA5-4FB2-909A-9C25612F7BC6}"/>
              </a:ext>
            </a:extLst>
          </p:cNvPr>
          <p:cNvSpPr/>
          <p:nvPr/>
        </p:nvSpPr>
        <p:spPr>
          <a:xfrm>
            <a:off x="1406340" y="3970851"/>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B5A2B4B7-6C83-1933-76A1-7BBE3229EEC4}"/>
              </a:ext>
            </a:extLst>
          </p:cNvPr>
          <p:cNvSpPr txBox="1"/>
          <p:nvPr/>
        </p:nvSpPr>
        <p:spPr>
          <a:xfrm>
            <a:off x="1427606" y="4023608"/>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02</a:t>
            </a:r>
          </a:p>
        </p:txBody>
      </p:sp>
      <p:sp>
        <p:nvSpPr>
          <p:cNvPr id="8" name="CuadroTexto 7">
            <a:extLst>
              <a:ext uri="{FF2B5EF4-FFF2-40B4-BE49-F238E27FC236}">
                <a16:creationId xmlns:a16="http://schemas.microsoft.com/office/drawing/2014/main" id="{57D0AD6D-A61C-0E04-AD73-EFD00C1E220B}"/>
              </a:ext>
            </a:extLst>
          </p:cNvPr>
          <p:cNvSpPr txBox="1"/>
          <p:nvPr/>
        </p:nvSpPr>
        <p:spPr>
          <a:xfrm>
            <a:off x="2132142" y="3868470"/>
            <a:ext cx="5455202" cy="789960"/>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¿Cree usted que el rediseño de procesos es importante en una organización?</a:t>
            </a:r>
          </a:p>
        </p:txBody>
      </p:sp>
      <p:cxnSp>
        <p:nvCxnSpPr>
          <p:cNvPr id="12" name="Conector recto de flecha 11">
            <a:extLst>
              <a:ext uri="{FF2B5EF4-FFF2-40B4-BE49-F238E27FC236}">
                <a16:creationId xmlns:a16="http://schemas.microsoft.com/office/drawing/2014/main" id="{D67D664B-E9A2-04BE-8CC2-BDD310126989}"/>
              </a:ext>
            </a:extLst>
          </p:cNvPr>
          <p:cNvCxnSpPr>
            <a:cxnSpLocks/>
          </p:cNvCxnSpPr>
          <p:nvPr/>
        </p:nvCxnSpPr>
        <p:spPr>
          <a:xfrm>
            <a:off x="874713" y="884835"/>
            <a:ext cx="0" cy="1220412"/>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9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idx="4294967295"/>
          </p:nvPr>
        </p:nvSpPr>
        <p:spPr>
          <a:xfrm>
            <a:off x="1109709" y="773312"/>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Macroprocesos y procesos</a:t>
            </a:r>
            <a:endParaRPr sz="4000">
              <a:solidFill>
                <a:schemeClr val="tx1"/>
              </a:solidFill>
              <a:latin typeface="Calibri"/>
              <a:ea typeface="Calibri"/>
              <a:cs typeface="Calibri"/>
              <a:sym typeface="Calibri"/>
            </a:endParaRPr>
          </a:p>
        </p:txBody>
      </p:sp>
      <p:sp>
        <p:nvSpPr>
          <p:cNvPr id="124" name="Google Shape;124;p17"/>
          <p:cNvSpPr txBox="1"/>
          <p:nvPr/>
        </p:nvSpPr>
        <p:spPr>
          <a:xfrm>
            <a:off x="1962899" y="1479921"/>
            <a:ext cx="9654915" cy="424727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1800" b="1" dirty="0">
                <a:solidFill>
                  <a:schemeClr val="dk1"/>
                </a:solidFill>
                <a:latin typeface="Arial"/>
                <a:ea typeface="Arial"/>
                <a:cs typeface="Arial"/>
                <a:sym typeface="Arial"/>
              </a:rPr>
              <a:t>QUE SON LOS PROCESOS</a:t>
            </a:r>
            <a:endParaRPr dirty="0"/>
          </a:p>
          <a:p>
            <a:pPr marL="0" marR="0" lvl="0" indent="0" algn="just" rtl="0">
              <a:spcBef>
                <a:spcPts val="0"/>
              </a:spcBef>
              <a:spcAft>
                <a:spcPts val="0"/>
              </a:spcAft>
              <a:buNone/>
            </a:pPr>
            <a:endParaRPr sz="1800" b="1" dirty="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s-ES" sz="1800" dirty="0">
                <a:solidFill>
                  <a:schemeClr val="dk1"/>
                </a:solidFill>
                <a:latin typeface="Arial"/>
                <a:ea typeface="Arial"/>
                <a:cs typeface="Arial"/>
                <a:sym typeface="Arial"/>
              </a:rPr>
              <a:t>Es cualquier actividad o grupo de actividades que emplee un insumo, le agregue valor a éste y suministre un producto/servicio a un </a:t>
            </a:r>
            <a:r>
              <a:rPr lang="es-ES" sz="1800" dirty="0">
                <a:solidFill>
                  <a:schemeClr val="accent2"/>
                </a:solidFill>
                <a:latin typeface="Arial"/>
                <a:ea typeface="Arial"/>
                <a:cs typeface="Arial"/>
                <a:sym typeface="Arial"/>
              </a:rPr>
              <a:t>cliente externo o interno</a:t>
            </a:r>
            <a:r>
              <a:rPr lang="es-ES" sz="1800" dirty="0">
                <a:solidFill>
                  <a:schemeClr val="dk1"/>
                </a:solidFill>
                <a:latin typeface="Arial"/>
                <a:ea typeface="Arial"/>
                <a:cs typeface="Arial"/>
                <a:sym typeface="Arial"/>
              </a:rPr>
              <a:t>. </a:t>
            </a:r>
            <a:endParaRPr dirty="0"/>
          </a:p>
          <a:p>
            <a:pPr marL="285750" marR="0" lvl="0" indent="-171450" algn="just"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s-ES" sz="1800" dirty="0">
                <a:solidFill>
                  <a:schemeClr val="dk1"/>
                </a:solidFill>
                <a:latin typeface="Arial"/>
                <a:ea typeface="Arial"/>
                <a:cs typeface="Arial"/>
                <a:sym typeface="Arial"/>
              </a:rPr>
              <a:t>Un proceso de negocio consiste en un grupo de tareas </a:t>
            </a:r>
            <a:r>
              <a:rPr lang="es-ES" sz="1800" dirty="0">
                <a:solidFill>
                  <a:schemeClr val="accent2"/>
                </a:solidFill>
                <a:latin typeface="Arial"/>
                <a:ea typeface="Arial"/>
                <a:cs typeface="Arial"/>
                <a:sym typeface="Arial"/>
              </a:rPr>
              <a:t>lógicamente relacionadas</a:t>
            </a:r>
            <a:r>
              <a:rPr lang="es-ES" sz="1800" dirty="0">
                <a:solidFill>
                  <a:schemeClr val="dk1"/>
                </a:solidFill>
                <a:latin typeface="Arial"/>
                <a:ea typeface="Arial"/>
                <a:cs typeface="Arial"/>
                <a:sym typeface="Arial"/>
              </a:rPr>
              <a:t> que emplean recursos para dar resultados definidos </a:t>
            </a:r>
            <a:r>
              <a:rPr lang="es-ES" sz="1800" dirty="0">
                <a:solidFill>
                  <a:schemeClr val="accent2"/>
                </a:solidFill>
                <a:latin typeface="Arial"/>
                <a:ea typeface="Arial"/>
                <a:cs typeface="Arial"/>
                <a:sym typeface="Arial"/>
              </a:rPr>
              <a:t>alineados con los objetivos</a:t>
            </a:r>
            <a:r>
              <a:rPr lang="es-ES" sz="1800" dirty="0">
                <a:solidFill>
                  <a:schemeClr val="dk1"/>
                </a:solidFill>
                <a:latin typeface="Arial"/>
                <a:ea typeface="Arial"/>
                <a:cs typeface="Arial"/>
                <a:sym typeface="Arial"/>
              </a:rPr>
              <a:t> de la organización.</a:t>
            </a:r>
            <a:endParaRPr dirty="0"/>
          </a:p>
          <a:p>
            <a:pPr marL="285750" marR="0" lvl="0" indent="-171450" algn="just"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s-ES" sz="1800" dirty="0">
                <a:solidFill>
                  <a:schemeClr val="dk1"/>
                </a:solidFill>
                <a:latin typeface="Arial"/>
                <a:ea typeface="Arial"/>
                <a:cs typeface="Arial"/>
                <a:sym typeface="Arial"/>
              </a:rPr>
              <a:t>Un proceso es simplemente un grupo de actividades </a:t>
            </a:r>
            <a:r>
              <a:rPr lang="es-ES" sz="1800" dirty="0">
                <a:solidFill>
                  <a:schemeClr val="accent2"/>
                </a:solidFill>
                <a:latin typeface="Arial"/>
                <a:ea typeface="Arial"/>
                <a:cs typeface="Arial"/>
                <a:sym typeface="Arial"/>
              </a:rPr>
              <a:t>estructuradas y medidas</a:t>
            </a:r>
            <a:r>
              <a:rPr lang="es-ES" sz="1800" dirty="0">
                <a:solidFill>
                  <a:schemeClr val="dk1"/>
                </a:solidFill>
                <a:latin typeface="Arial"/>
                <a:ea typeface="Arial"/>
                <a:cs typeface="Arial"/>
                <a:sym typeface="Arial"/>
              </a:rPr>
              <a:t>, designadas para producir una salida específica, para un cliente o mercado en particular.</a:t>
            </a:r>
            <a:endParaRPr dirty="0"/>
          </a:p>
          <a:p>
            <a:pPr marL="285750" marR="0" lvl="0" indent="-171450" algn="just" rtl="0">
              <a:spcBef>
                <a:spcPts val="0"/>
              </a:spcBef>
              <a:spcAft>
                <a:spcPts val="0"/>
              </a:spcAft>
              <a:buClr>
                <a:schemeClr val="dk1"/>
              </a:buClr>
              <a:buSzPts val="1800"/>
              <a:buFont typeface="Noto Sans Symbols"/>
              <a:buNone/>
            </a:pPr>
            <a:endParaRPr sz="1800" dirty="0">
              <a:solidFill>
                <a:schemeClr val="dk1"/>
              </a:solidFill>
              <a:latin typeface="Arial"/>
              <a:ea typeface="Arial"/>
              <a:cs typeface="Arial"/>
              <a:sym typeface="Arial"/>
            </a:endParaRPr>
          </a:p>
          <a:p>
            <a:pPr marL="285750" marR="0" lvl="0" indent="-285750" algn="just" rtl="0">
              <a:spcBef>
                <a:spcPts val="0"/>
              </a:spcBef>
              <a:spcAft>
                <a:spcPts val="0"/>
              </a:spcAft>
              <a:buClr>
                <a:schemeClr val="dk1"/>
              </a:buClr>
              <a:buSzPts val="1800"/>
              <a:buFont typeface="Noto Sans Symbols"/>
              <a:buChar char="❑"/>
            </a:pPr>
            <a:r>
              <a:rPr lang="es-ES" sz="1800" dirty="0">
                <a:solidFill>
                  <a:schemeClr val="dk1"/>
                </a:solidFill>
                <a:latin typeface="Arial"/>
                <a:ea typeface="Arial"/>
                <a:cs typeface="Arial"/>
                <a:sym typeface="Arial"/>
              </a:rPr>
              <a:t>Un conjunto de tareas lógicamente relacionadas que existen para conseguir un </a:t>
            </a:r>
            <a:r>
              <a:rPr lang="es-ES" sz="1800" dirty="0">
                <a:solidFill>
                  <a:schemeClr val="accent2"/>
                </a:solidFill>
                <a:latin typeface="Arial"/>
                <a:ea typeface="Arial"/>
                <a:cs typeface="Arial"/>
                <a:sym typeface="Arial"/>
              </a:rPr>
              <a:t>resultado bien definido</a:t>
            </a:r>
            <a:r>
              <a:rPr lang="es-ES" sz="1800" dirty="0">
                <a:solidFill>
                  <a:schemeClr val="dk1"/>
                </a:solidFill>
                <a:latin typeface="Arial"/>
                <a:ea typeface="Arial"/>
                <a:cs typeface="Arial"/>
                <a:sym typeface="Arial"/>
              </a:rPr>
              <a:t> dentro del negocio; por lo tanto, toman una entrada y le agregan valor para producir una salida.</a:t>
            </a:r>
            <a:endParaRPr dirty="0"/>
          </a:p>
        </p:txBody>
      </p:sp>
      <p:sp>
        <p:nvSpPr>
          <p:cNvPr id="2" name="CuadroTexto 1">
            <a:extLst>
              <a:ext uri="{FF2B5EF4-FFF2-40B4-BE49-F238E27FC236}">
                <a16:creationId xmlns:a16="http://schemas.microsoft.com/office/drawing/2014/main" id="{F81AE890-7B55-6E7C-A098-B3D8C64C24C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idx="4294967295"/>
          </p:nvPr>
        </p:nvSpPr>
        <p:spPr>
          <a:xfrm>
            <a:off x="1251752" y="923941"/>
            <a:ext cx="3444875"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Macroprocesos y procesos</a:t>
            </a:r>
            <a:endParaRPr sz="4000" dirty="0">
              <a:solidFill>
                <a:schemeClr val="tx1"/>
              </a:solidFill>
              <a:latin typeface="Calibri"/>
              <a:ea typeface="Calibri"/>
              <a:cs typeface="Calibri"/>
              <a:sym typeface="Calibri"/>
            </a:endParaRPr>
          </a:p>
        </p:txBody>
      </p:sp>
      <p:sp>
        <p:nvSpPr>
          <p:cNvPr id="131" name="Google Shape;131;p18"/>
          <p:cNvSpPr txBox="1"/>
          <p:nvPr/>
        </p:nvSpPr>
        <p:spPr>
          <a:xfrm>
            <a:off x="5146860" y="3189303"/>
            <a:ext cx="6200103" cy="295106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1800"/>
              <a:buFont typeface="Times New Roman"/>
              <a:buAutoNum type="arabicPeriod"/>
            </a:pPr>
            <a:r>
              <a:rPr lang="es-ES" sz="1800" dirty="0">
                <a:solidFill>
                  <a:schemeClr val="dk1"/>
                </a:solidFill>
                <a:latin typeface="Times New Roman"/>
                <a:ea typeface="Times New Roman"/>
                <a:cs typeface="Times New Roman"/>
                <a:sym typeface="Times New Roman"/>
              </a:rPr>
              <a:t>  Formación de un equipo de mejoramiento de procesos</a:t>
            </a:r>
            <a:endParaRPr dirty="0"/>
          </a:p>
          <a:p>
            <a:pPr marL="342900" marR="0" lvl="0" indent="-342900" algn="l" rtl="0">
              <a:lnSpc>
                <a:spcPct val="150000"/>
              </a:lnSpc>
              <a:spcBef>
                <a:spcPts val="0"/>
              </a:spcBef>
              <a:spcAft>
                <a:spcPts val="0"/>
              </a:spcAft>
              <a:buClr>
                <a:schemeClr val="dk1"/>
              </a:buClr>
              <a:buSzPts val="1800"/>
              <a:buFont typeface="Times New Roman"/>
              <a:buAutoNum type="arabicPeriod"/>
            </a:pPr>
            <a:r>
              <a:rPr lang="es-ES" sz="1800" dirty="0">
                <a:solidFill>
                  <a:schemeClr val="dk1"/>
                </a:solidFill>
                <a:latin typeface="Times New Roman"/>
                <a:ea typeface="Times New Roman"/>
                <a:cs typeface="Times New Roman"/>
                <a:sym typeface="Times New Roman"/>
              </a:rPr>
              <a:t>  Jerarquía de procesos (</a:t>
            </a:r>
            <a:r>
              <a:rPr lang="es-ES" sz="1800" dirty="0" err="1">
                <a:solidFill>
                  <a:schemeClr val="dk1"/>
                </a:solidFill>
                <a:latin typeface="Times New Roman"/>
                <a:ea typeface="Times New Roman"/>
                <a:cs typeface="Times New Roman"/>
                <a:sym typeface="Times New Roman"/>
              </a:rPr>
              <a:t>frugalización</a:t>
            </a:r>
            <a:r>
              <a:rPr lang="es-ES" sz="1800" dirty="0">
                <a:solidFill>
                  <a:schemeClr val="dk1"/>
                </a:solidFill>
                <a:latin typeface="Times New Roman"/>
                <a:ea typeface="Times New Roman"/>
                <a:cs typeface="Times New Roman"/>
                <a:sym typeface="Times New Roman"/>
              </a:rPr>
              <a:t>) </a:t>
            </a:r>
            <a:endParaRPr dirty="0"/>
          </a:p>
          <a:p>
            <a:pPr marL="342900" marR="0" lvl="0" indent="-342900" algn="l" rtl="0">
              <a:lnSpc>
                <a:spcPct val="150000"/>
              </a:lnSpc>
              <a:spcBef>
                <a:spcPts val="0"/>
              </a:spcBef>
              <a:spcAft>
                <a:spcPts val="0"/>
              </a:spcAft>
              <a:buClr>
                <a:schemeClr val="dk1"/>
              </a:buClr>
              <a:buSzPts val="1800"/>
              <a:buFont typeface="Times New Roman"/>
              <a:buNone/>
            </a:pPr>
            <a:r>
              <a:rPr lang="es-ES" sz="1800" dirty="0">
                <a:solidFill>
                  <a:schemeClr val="dk1"/>
                </a:solidFill>
                <a:latin typeface="Times New Roman"/>
                <a:ea typeface="Times New Roman"/>
                <a:cs typeface="Times New Roman"/>
                <a:sym typeface="Times New Roman"/>
              </a:rPr>
              <a:t>          (</a:t>
            </a:r>
            <a:r>
              <a:rPr lang="es-ES" sz="1800" dirty="0">
                <a:solidFill>
                  <a:srgbClr val="000099"/>
                </a:solidFill>
                <a:latin typeface="Times New Roman"/>
                <a:ea typeface="Times New Roman"/>
                <a:cs typeface="Times New Roman"/>
                <a:sym typeface="Times New Roman"/>
              </a:rPr>
              <a:t>Separar el macroproceso en sub procesos</a:t>
            </a:r>
            <a:r>
              <a:rPr lang="es-ES" sz="1800" dirty="0">
                <a:solidFill>
                  <a:schemeClr val="dk1"/>
                </a:solidFill>
                <a:latin typeface="Times New Roman"/>
                <a:ea typeface="Times New Roman"/>
                <a:cs typeface="Times New Roman"/>
                <a:sym typeface="Times New Roman"/>
              </a:rPr>
              <a:t>)</a:t>
            </a:r>
            <a:endParaRPr dirty="0"/>
          </a:p>
          <a:p>
            <a:pPr marL="342900" marR="0" lvl="0" indent="-342900" algn="l" rtl="0">
              <a:lnSpc>
                <a:spcPct val="150000"/>
              </a:lnSpc>
              <a:spcBef>
                <a:spcPts val="0"/>
              </a:spcBef>
              <a:spcAft>
                <a:spcPts val="0"/>
              </a:spcAft>
              <a:buClr>
                <a:schemeClr val="dk1"/>
              </a:buClr>
              <a:buSzPts val="1800"/>
              <a:buFont typeface="Times New Roman"/>
              <a:buAutoNum type="arabicPeriod" startAt="3"/>
            </a:pPr>
            <a:r>
              <a:rPr lang="es-ES" sz="1800" dirty="0">
                <a:solidFill>
                  <a:schemeClr val="dk1"/>
                </a:solidFill>
                <a:latin typeface="Times New Roman"/>
                <a:ea typeface="Times New Roman"/>
                <a:cs typeface="Times New Roman"/>
                <a:sym typeface="Times New Roman"/>
              </a:rPr>
              <a:t>  Educación del equipo de mejoramiento de procesos</a:t>
            </a:r>
            <a:endParaRPr dirty="0"/>
          </a:p>
          <a:p>
            <a:pPr marL="342900" marR="0" lvl="0" indent="-342900" algn="l" rtl="0">
              <a:lnSpc>
                <a:spcPct val="150000"/>
              </a:lnSpc>
              <a:spcBef>
                <a:spcPts val="0"/>
              </a:spcBef>
              <a:spcAft>
                <a:spcPts val="0"/>
              </a:spcAft>
              <a:buClr>
                <a:schemeClr val="dk1"/>
              </a:buClr>
              <a:buSzPts val="1800"/>
              <a:buFont typeface="Times New Roman"/>
              <a:buAutoNum type="arabicPeriod" startAt="3"/>
            </a:pPr>
            <a:r>
              <a:rPr lang="es-ES" sz="1800" dirty="0">
                <a:solidFill>
                  <a:schemeClr val="dk1"/>
                </a:solidFill>
                <a:latin typeface="Times New Roman"/>
                <a:ea typeface="Times New Roman"/>
                <a:cs typeface="Times New Roman"/>
                <a:sym typeface="Times New Roman"/>
              </a:rPr>
              <a:t>  Liderazgo y compromiso</a:t>
            </a:r>
            <a:endParaRPr dirty="0"/>
          </a:p>
          <a:p>
            <a:pPr marL="342900" marR="0" lvl="0" indent="-342900" algn="l" rtl="0">
              <a:lnSpc>
                <a:spcPct val="150000"/>
              </a:lnSpc>
              <a:spcBef>
                <a:spcPts val="0"/>
              </a:spcBef>
              <a:spcAft>
                <a:spcPts val="0"/>
              </a:spcAft>
              <a:buClr>
                <a:schemeClr val="dk1"/>
              </a:buClr>
              <a:buSzPts val="1800"/>
              <a:buFont typeface="Times New Roman"/>
              <a:buAutoNum type="arabicPeriod" startAt="3"/>
            </a:pPr>
            <a:r>
              <a:rPr lang="es-ES" sz="1800" dirty="0">
                <a:solidFill>
                  <a:schemeClr val="dk1"/>
                </a:solidFill>
                <a:latin typeface="Times New Roman"/>
                <a:ea typeface="Times New Roman"/>
                <a:cs typeface="Times New Roman"/>
                <a:sym typeface="Times New Roman"/>
              </a:rPr>
              <a:t>  Identificación de </a:t>
            </a:r>
            <a:r>
              <a:rPr lang="es-ES" sz="1800" b="1" dirty="0">
                <a:solidFill>
                  <a:srgbClr val="CC0000"/>
                </a:solidFill>
                <a:latin typeface="Times New Roman"/>
                <a:ea typeface="Times New Roman"/>
                <a:cs typeface="Times New Roman"/>
                <a:sym typeface="Times New Roman"/>
              </a:rPr>
              <a:t>procesos críticos</a:t>
            </a:r>
            <a:endParaRPr dirty="0"/>
          </a:p>
          <a:p>
            <a:pPr marL="342900" marR="0" lvl="0" indent="-342900" algn="l" rtl="0">
              <a:lnSpc>
                <a:spcPct val="150000"/>
              </a:lnSpc>
              <a:spcBef>
                <a:spcPts val="0"/>
              </a:spcBef>
              <a:spcAft>
                <a:spcPts val="0"/>
              </a:spcAft>
              <a:buClr>
                <a:schemeClr val="dk1"/>
              </a:buClr>
              <a:buSzPts val="1800"/>
              <a:buFont typeface="Times New Roman"/>
              <a:buAutoNum type="arabicPeriod" startAt="3"/>
            </a:pPr>
            <a:r>
              <a:rPr lang="es-ES" sz="1800" dirty="0">
                <a:solidFill>
                  <a:schemeClr val="dk1"/>
                </a:solidFill>
                <a:latin typeface="Times New Roman"/>
                <a:ea typeface="Times New Roman"/>
                <a:cs typeface="Times New Roman"/>
                <a:sym typeface="Times New Roman"/>
              </a:rPr>
              <a:t>  Selección de los procesos a mejorarse</a:t>
            </a:r>
            <a:endParaRPr dirty="0"/>
          </a:p>
        </p:txBody>
      </p:sp>
      <p:grpSp>
        <p:nvGrpSpPr>
          <p:cNvPr id="132" name="Google Shape;132;p18"/>
          <p:cNvGrpSpPr/>
          <p:nvPr/>
        </p:nvGrpSpPr>
        <p:grpSpPr>
          <a:xfrm>
            <a:off x="4780451" y="982291"/>
            <a:ext cx="7112362" cy="2933640"/>
            <a:chOff x="-42" y="764"/>
            <a:chExt cx="5668" cy="3028"/>
          </a:xfrm>
        </p:grpSpPr>
        <p:grpSp>
          <p:nvGrpSpPr>
            <p:cNvPr id="133" name="Google Shape;133;p18"/>
            <p:cNvGrpSpPr/>
            <p:nvPr/>
          </p:nvGrpSpPr>
          <p:grpSpPr>
            <a:xfrm>
              <a:off x="-42" y="764"/>
              <a:ext cx="5668" cy="2232"/>
              <a:chOff x="-42" y="764"/>
              <a:chExt cx="5668" cy="2232"/>
            </a:xfrm>
          </p:grpSpPr>
          <p:sp>
            <p:nvSpPr>
              <p:cNvPr id="134" name="Google Shape;134;p18"/>
              <p:cNvSpPr/>
              <p:nvPr/>
            </p:nvSpPr>
            <p:spPr>
              <a:xfrm>
                <a:off x="576" y="2592"/>
                <a:ext cx="4386" cy="277"/>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Calibri"/>
                  <a:buNone/>
                </a:pPr>
                <a:endParaRPr sz="2400">
                  <a:solidFill>
                    <a:schemeClr val="dk1"/>
                  </a:solidFill>
                  <a:latin typeface="Arial"/>
                  <a:ea typeface="Arial"/>
                  <a:cs typeface="Arial"/>
                  <a:sym typeface="Arial"/>
                </a:endParaRPr>
              </a:p>
            </p:txBody>
          </p:sp>
          <p:sp>
            <p:nvSpPr>
              <p:cNvPr id="135" name="Google Shape;135;p18"/>
              <p:cNvSpPr/>
              <p:nvPr/>
            </p:nvSpPr>
            <p:spPr>
              <a:xfrm>
                <a:off x="1666" y="2564"/>
                <a:ext cx="2406" cy="432"/>
              </a:xfrm>
              <a:prstGeom prst="rect">
                <a:avLst/>
              </a:prstGeom>
              <a:noFill/>
              <a:ln>
                <a:noFill/>
              </a:ln>
            </p:spPr>
            <p:txBody>
              <a:bodyPr spcFirstLastPara="1" wrap="square" lIns="92075" tIns="46025" rIns="92075" bIns="46025" anchor="t" anchorCtr="0">
                <a:noAutofit/>
              </a:bodyPr>
              <a:lstStyle/>
              <a:p>
                <a:pPr marL="0" marR="0" lvl="0" indent="0" algn="ctr" rtl="0">
                  <a:spcBef>
                    <a:spcPts val="0"/>
                  </a:spcBef>
                  <a:spcAft>
                    <a:spcPts val="0"/>
                  </a:spcAft>
                  <a:buClr>
                    <a:schemeClr val="lt1"/>
                  </a:buClr>
                  <a:buSzPts val="2400"/>
                  <a:buFont typeface="Arial"/>
                  <a:buNone/>
                </a:pPr>
                <a:r>
                  <a:rPr lang="es-ES" sz="2000" b="1" dirty="0">
                    <a:solidFill>
                      <a:schemeClr val="lt1"/>
                    </a:solidFill>
                    <a:latin typeface="Arial"/>
                    <a:ea typeface="Arial"/>
                    <a:cs typeface="Arial"/>
                    <a:sym typeface="Arial"/>
                  </a:rPr>
                  <a:t>MACROPROCESO</a:t>
                </a:r>
                <a:endParaRPr dirty="0"/>
              </a:p>
            </p:txBody>
          </p:sp>
          <p:pic>
            <p:nvPicPr>
              <p:cNvPr id="136" name="Google Shape;136;p18"/>
              <p:cNvPicPr preferRelativeResize="0"/>
              <p:nvPr/>
            </p:nvPicPr>
            <p:blipFill rotWithShape="1">
              <a:blip r:embed="rId3">
                <a:alphaModFix/>
              </a:blip>
              <a:srcRect/>
              <a:stretch/>
            </p:blipFill>
            <p:spPr>
              <a:xfrm>
                <a:off x="571" y="764"/>
                <a:ext cx="4435" cy="1873"/>
              </a:xfrm>
              <a:prstGeom prst="rect">
                <a:avLst/>
              </a:prstGeom>
              <a:noFill/>
              <a:ln>
                <a:noFill/>
              </a:ln>
            </p:spPr>
          </p:pic>
          <p:sp>
            <p:nvSpPr>
              <p:cNvPr id="137" name="Google Shape;137;p18"/>
              <p:cNvSpPr/>
              <p:nvPr/>
            </p:nvSpPr>
            <p:spPr>
              <a:xfrm>
                <a:off x="0" y="1536"/>
                <a:ext cx="517" cy="479"/>
              </a:xfrm>
              <a:prstGeom prst="rightArrow">
                <a:avLst>
                  <a:gd name="adj1" fmla="val 50000"/>
                  <a:gd name="adj2" fmla="val 53972"/>
                </a:avLst>
              </a:prstGeom>
              <a:solidFill>
                <a:srgbClr val="CC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8"/>
              <p:cNvSpPr/>
              <p:nvPr/>
            </p:nvSpPr>
            <p:spPr>
              <a:xfrm>
                <a:off x="-42" y="1680"/>
                <a:ext cx="542" cy="255"/>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Clr>
                    <a:schemeClr val="dk1"/>
                  </a:buClr>
                  <a:buSzPts val="1200"/>
                  <a:buFont typeface="Arial"/>
                  <a:buNone/>
                </a:pPr>
                <a:r>
                  <a:rPr lang="es-ES" sz="1200" b="1" dirty="0">
                    <a:solidFill>
                      <a:schemeClr val="dk1"/>
                    </a:solidFill>
                    <a:latin typeface="Arial"/>
                    <a:ea typeface="Arial"/>
                    <a:cs typeface="Arial"/>
                    <a:sym typeface="Arial"/>
                  </a:rPr>
                  <a:t>INPUT</a:t>
                </a:r>
                <a:endParaRPr dirty="0"/>
              </a:p>
            </p:txBody>
          </p:sp>
          <p:sp>
            <p:nvSpPr>
              <p:cNvPr id="139" name="Google Shape;139;p18"/>
              <p:cNvSpPr/>
              <p:nvPr/>
            </p:nvSpPr>
            <p:spPr>
              <a:xfrm>
                <a:off x="4992" y="1536"/>
                <a:ext cx="608" cy="479"/>
              </a:xfrm>
              <a:prstGeom prst="rightArrow">
                <a:avLst>
                  <a:gd name="adj1" fmla="val 50000"/>
                  <a:gd name="adj2" fmla="val 63471"/>
                </a:avLst>
              </a:prstGeom>
              <a:solidFill>
                <a:srgbClr val="CC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 name="Google Shape;140;p18"/>
              <p:cNvSpPr/>
              <p:nvPr/>
            </p:nvSpPr>
            <p:spPr>
              <a:xfrm>
                <a:off x="4941" y="1680"/>
                <a:ext cx="685" cy="259"/>
              </a:xfrm>
              <a:prstGeom prst="rect">
                <a:avLst/>
              </a:prstGeom>
              <a:noFill/>
              <a:ln>
                <a:noFill/>
              </a:ln>
            </p:spPr>
            <p:txBody>
              <a:bodyPr spcFirstLastPara="1" wrap="square" lIns="92075" tIns="46025" rIns="92075" bIns="46025" anchor="t" anchorCtr="0">
                <a:noAutofit/>
              </a:bodyPr>
              <a:lstStyle/>
              <a:p>
                <a:pPr marL="0" marR="0" lvl="0" indent="0" algn="l" rtl="0">
                  <a:spcBef>
                    <a:spcPts val="0"/>
                  </a:spcBef>
                  <a:spcAft>
                    <a:spcPts val="0"/>
                  </a:spcAft>
                  <a:buClr>
                    <a:schemeClr val="dk1"/>
                  </a:buClr>
                  <a:buSzPts val="1200"/>
                  <a:buFont typeface="Arial"/>
                  <a:buNone/>
                </a:pPr>
                <a:r>
                  <a:rPr lang="es-ES" sz="1200" b="1" dirty="0">
                    <a:solidFill>
                      <a:schemeClr val="dk1"/>
                    </a:solidFill>
                    <a:latin typeface="Arial"/>
                    <a:ea typeface="Arial"/>
                    <a:cs typeface="Arial"/>
                    <a:sym typeface="Arial"/>
                  </a:rPr>
                  <a:t>OUTPUT</a:t>
                </a:r>
                <a:endParaRPr dirty="0"/>
              </a:p>
            </p:txBody>
          </p:sp>
        </p:grpSp>
        <p:grpSp>
          <p:nvGrpSpPr>
            <p:cNvPr id="141" name="Google Shape;141;p18"/>
            <p:cNvGrpSpPr/>
            <p:nvPr/>
          </p:nvGrpSpPr>
          <p:grpSpPr>
            <a:xfrm>
              <a:off x="528" y="816"/>
              <a:ext cx="4776" cy="2726"/>
              <a:chOff x="564" y="790"/>
              <a:chExt cx="4776" cy="2726"/>
            </a:xfrm>
          </p:grpSpPr>
          <p:pic>
            <p:nvPicPr>
              <p:cNvPr id="142" name="Google Shape;142;p18"/>
              <p:cNvPicPr preferRelativeResize="0"/>
              <p:nvPr/>
            </p:nvPicPr>
            <p:blipFill rotWithShape="1">
              <a:blip r:embed="rId4">
                <a:alphaModFix/>
              </a:blip>
              <a:srcRect/>
              <a:stretch/>
            </p:blipFill>
            <p:spPr>
              <a:xfrm>
                <a:off x="606" y="790"/>
                <a:ext cx="4458" cy="1738"/>
              </a:xfrm>
              <a:prstGeom prst="rect">
                <a:avLst/>
              </a:prstGeom>
              <a:noFill/>
              <a:ln>
                <a:noFill/>
              </a:ln>
            </p:spPr>
          </p:pic>
          <p:sp>
            <p:nvSpPr>
              <p:cNvPr id="143" name="Google Shape;143;p18"/>
              <p:cNvSpPr/>
              <p:nvPr/>
            </p:nvSpPr>
            <p:spPr>
              <a:xfrm>
                <a:off x="982" y="1505"/>
                <a:ext cx="661" cy="430"/>
              </a:xfrm>
              <a:prstGeom prst="rect">
                <a:avLst/>
              </a:prstGeom>
              <a:solidFill>
                <a:srgbClr val="233F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44" name="Google Shape;144;p18"/>
              <p:cNvCxnSpPr/>
              <p:nvPr/>
            </p:nvCxnSpPr>
            <p:spPr>
              <a:xfrm>
                <a:off x="1712" y="1720"/>
                <a:ext cx="173" cy="0"/>
              </a:xfrm>
              <a:prstGeom prst="straightConnector1">
                <a:avLst/>
              </a:prstGeom>
              <a:noFill/>
              <a:ln w="12700" cap="flat" cmpd="sng">
                <a:solidFill>
                  <a:srgbClr val="233F67"/>
                </a:solidFill>
                <a:prstDash val="solid"/>
                <a:round/>
                <a:headEnd type="none" w="sm" len="sm"/>
                <a:tailEnd type="stealth" w="med" len="med"/>
              </a:ln>
            </p:spPr>
          </p:cxnSp>
          <p:cxnSp>
            <p:nvCxnSpPr>
              <p:cNvPr id="145" name="Google Shape;145;p18"/>
              <p:cNvCxnSpPr/>
              <p:nvPr/>
            </p:nvCxnSpPr>
            <p:spPr>
              <a:xfrm>
                <a:off x="741" y="1720"/>
                <a:ext cx="173" cy="0"/>
              </a:xfrm>
              <a:prstGeom prst="straightConnector1">
                <a:avLst/>
              </a:prstGeom>
              <a:noFill/>
              <a:ln w="12700" cap="flat" cmpd="sng">
                <a:solidFill>
                  <a:srgbClr val="233F67"/>
                </a:solidFill>
                <a:prstDash val="solid"/>
                <a:round/>
                <a:headEnd type="none" w="sm" len="sm"/>
                <a:tailEnd type="stealth" w="med" len="med"/>
              </a:ln>
            </p:spPr>
          </p:cxnSp>
          <p:sp>
            <p:nvSpPr>
              <p:cNvPr id="146" name="Google Shape;146;p18"/>
              <p:cNvSpPr/>
              <p:nvPr/>
            </p:nvSpPr>
            <p:spPr>
              <a:xfrm>
                <a:off x="1953" y="1505"/>
                <a:ext cx="661" cy="430"/>
              </a:xfrm>
              <a:prstGeom prst="rect">
                <a:avLst/>
              </a:prstGeom>
              <a:solidFill>
                <a:srgbClr val="233F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147" name="Google Shape;147;p18"/>
              <p:cNvCxnSpPr/>
              <p:nvPr/>
            </p:nvCxnSpPr>
            <p:spPr>
              <a:xfrm>
                <a:off x="2683" y="1720"/>
                <a:ext cx="173" cy="0"/>
              </a:xfrm>
              <a:prstGeom prst="straightConnector1">
                <a:avLst/>
              </a:prstGeom>
              <a:noFill/>
              <a:ln w="12700" cap="flat" cmpd="sng">
                <a:solidFill>
                  <a:srgbClr val="233F67"/>
                </a:solidFill>
                <a:prstDash val="solid"/>
                <a:round/>
                <a:headEnd type="none" w="sm" len="sm"/>
                <a:tailEnd type="stealth" w="med" len="med"/>
              </a:ln>
            </p:spPr>
          </p:cxnSp>
          <p:sp>
            <p:nvSpPr>
              <p:cNvPr id="148" name="Google Shape;148;p18"/>
              <p:cNvSpPr/>
              <p:nvPr/>
            </p:nvSpPr>
            <p:spPr>
              <a:xfrm>
                <a:off x="2925" y="1505"/>
                <a:ext cx="661" cy="430"/>
              </a:xfrm>
              <a:prstGeom prst="rect">
                <a:avLst/>
              </a:prstGeom>
              <a:solidFill>
                <a:srgbClr val="233F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149" name="Google Shape;149;p18"/>
              <p:cNvCxnSpPr/>
              <p:nvPr/>
            </p:nvCxnSpPr>
            <p:spPr>
              <a:xfrm>
                <a:off x="3654" y="1720"/>
                <a:ext cx="173" cy="0"/>
              </a:xfrm>
              <a:prstGeom prst="straightConnector1">
                <a:avLst/>
              </a:prstGeom>
              <a:noFill/>
              <a:ln w="12700" cap="flat" cmpd="sng">
                <a:solidFill>
                  <a:srgbClr val="233F67"/>
                </a:solidFill>
                <a:prstDash val="solid"/>
                <a:round/>
                <a:headEnd type="none" w="sm" len="sm"/>
                <a:tailEnd type="stealth" w="med" len="med"/>
              </a:ln>
            </p:spPr>
          </p:cxnSp>
          <p:sp>
            <p:nvSpPr>
              <p:cNvPr id="150" name="Google Shape;150;p18"/>
              <p:cNvSpPr/>
              <p:nvPr/>
            </p:nvSpPr>
            <p:spPr>
              <a:xfrm>
                <a:off x="3896" y="1505"/>
                <a:ext cx="661" cy="430"/>
              </a:xfrm>
              <a:prstGeom prst="rect">
                <a:avLst/>
              </a:prstGeom>
              <a:solidFill>
                <a:srgbClr val="233F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151" name="Google Shape;151;p18"/>
              <p:cNvCxnSpPr/>
              <p:nvPr/>
            </p:nvCxnSpPr>
            <p:spPr>
              <a:xfrm>
                <a:off x="4626" y="1720"/>
                <a:ext cx="173" cy="0"/>
              </a:xfrm>
              <a:prstGeom prst="straightConnector1">
                <a:avLst/>
              </a:prstGeom>
              <a:noFill/>
              <a:ln w="12700" cap="flat" cmpd="sng">
                <a:solidFill>
                  <a:srgbClr val="233F67"/>
                </a:solidFill>
                <a:prstDash val="solid"/>
                <a:round/>
                <a:headEnd type="none" w="sm" len="sm"/>
                <a:tailEnd type="stealth" w="med" len="med"/>
              </a:ln>
            </p:spPr>
          </p:cxnSp>
          <p:sp>
            <p:nvSpPr>
              <p:cNvPr id="152" name="Google Shape;152;p18"/>
              <p:cNvSpPr/>
              <p:nvPr/>
            </p:nvSpPr>
            <p:spPr>
              <a:xfrm>
                <a:off x="564" y="3252"/>
                <a:ext cx="4776" cy="264"/>
              </a:xfrm>
              <a:prstGeom prst="rect">
                <a:avLst/>
              </a:prstGeom>
              <a:noFill/>
              <a:ln>
                <a:noFill/>
              </a:ln>
            </p:spPr>
            <p:txBody>
              <a:bodyPr spcFirstLastPara="1" wrap="square" lIns="91425" tIns="45700" rIns="91425" bIns="45700" anchor="t" anchorCtr="0">
                <a:noAutofit/>
              </a:bodyPr>
              <a:lstStyle/>
              <a:p>
                <a:pPr marL="95250" marR="0" lvl="0" indent="-95250" algn="just" rtl="0">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p:txBody>
          </p:sp>
          <p:sp>
            <p:nvSpPr>
              <p:cNvPr id="153" name="Google Shape;153;p18"/>
              <p:cNvSpPr txBox="1"/>
              <p:nvPr/>
            </p:nvSpPr>
            <p:spPr>
              <a:xfrm>
                <a:off x="986" y="1606"/>
                <a:ext cx="857" cy="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00"/>
                  </a:buClr>
                  <a:buSzPts val="1600"/>
                  <a:buFont typeface="Arial"/>
                  <a:buNone/>
                </a:pPr>
                <a:r>
                  <a:rPr lang="es-ES" sz="1200" dirty="0">
                    <a:solidFill>
                      <a:srgbClr val="FFFF00"/>
                    </a:solidFill>
                    <a:latin typeface="Arial"/>
                    <a:ea typeface="Arial"/>
                    <a:cs typeface="Arial"/>
                    <a:sym typeface="Arial"/>
                  </a:rPr>
                  <a:t>Proceso 1</a:t>
                </a:r>
                <a:endParaRPr sz="1400" dirty="0"/>
              </a:p>
            </p:txBody>
          </p:sp>
          <p:sp>
            <p:nvSpPr>
              <p:cNvPr id="154" name="Google Shape;154;p18"/>
              <p:cNvSpPr txBox="1"/>
              <p:nvPr/>
            </p:nvSpPr>
            <p:spPr>
              <a:xfrm>
                <a:off x="1958" y="1591"/>
                <a:ext cx="857" cy="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00"/>
                  </a:buClr>
                  <a:buSzPts val="1600"/>
                  <a:buFont typeface="Arial"/>
                  <a:buNone/>
                </a:pPr>
                <a:r>
                  <a:rPr lang="es-ES" sz="1200" dirty="0">
                    <a:solidFill>
                      <a:srgbClr val="FFFF00"/>
                    </a:solidFill>
                    <a:latin typeface="Arial"/>
                    <a:ea typeface="Arial"/>
                    <a:cs typeface="Arial"/>
                    <a:sym typeface="Arial"/>
                  </a:rPr>
                  <a:t>Proceso 2</a:t>
                </a:r>
                <a:endParaRPr sz="1200" dirty="0"/>
              </a:p>
            </p:txBody>
          </p:sp>
          <p:sp>
            <p:nvSpPr>
              <p:cNvPr id="155" name="Google Shape;155;p18"/>
              <p:cNvSpPr txBox="1"/>
              <p:nvPr/>
            </p:nvSpPr>
            <p:spPr>
              <a:xfrm>
                <a:off x="2930" y="1606"/>
                <a:ext cx="856" cy="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00"/>
                  </a:buClr>
                  <a:buSzPts val="1600"/>
                  <a:buFont typeface="Arial"/>
                  <a:buNone/>
                </a:pPr>
                <a:r>
                  <a:rPr lang="es-ES" sz="1200" dirty="0">
                    <a:solidFill>
                      <a:srgbClr val="FFFF00"/>
                    </a:solidFill>
                    <a:latin typeface="Arial"/>
                    <a:ea typeface="Arial"/>
                    <a:cs typeface="Arial"/>
                    <a:sym typeface="Arial"/>
                  </a:rPr>
                  <a:t>Proceso 3</a:t>
                </a:r>
                <a:endParaRPr sz="1200" dirty="0"/>
              </a:p>
            </p:txBody>
          </p:sp>
          <p:sp>
            <p:nvSpPr>
              <p:cNvPr id="156" name="Google Shape;156;p18"/>
              <p:cNvSpPr txBox="1"/>
              <p:nvPr/>
            </p:nvSpPr>
            <p:spPr>
              <a:xfrm>
                <a:off x="3892" y="1591"/>
                <a:ext cx="856" cy="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00"/>
                  </a:buClr>
                  <a:buSzPts val="1600"/>
                  <a:buFont typeface="Arial"/>
                  <a:buNone/>
                </a:pPr>
                <a:r>
                  <a:rPr lang="es-ES" sz="1200" dirty="0">
                    <a:solidFill>
                      <a:srgbClr val="FFFF00"/>
                    </a:solidFill>
                    <a:latin typeface="Arial"/>
                    <a:ea typeface="Arial"/>
                    <a:cs typeface="Arial"/>
                    <a:sym typeface="Arial"/>
                  </a:rPr>
                  <a:t>Proceso 4</a:t>
                </a:r>
                <a:endParaRPr sz="1400" dirty="0"/>
              </a:p>
            </p:txBody>
          </p:sp>
        </p:grpSp>
        <p:grpSp>
          <p:nvGrpSpPr>
            <p:cNvPr id="157" name="Google Shape;157;p18"/>
            <p:cNvGrpSpPr/>
            <p:nvPr/>
          </p:nvGrpSpPr>
          <p:grpSpPr>
            <a:xfrm>
              <a:off x="576" y="1176"/>
              <a:ext cx="4980" cy="2616"/>
              <a:chOff x="576" y="1176"/>
              <a:chExt cx="4980" cy="2616"/>
            </a:xfrm>
          </p:grpSpPr>
          <p:grpSp>
            <p:nvGrpSpPr>
              <p:cNvPr id="158" name="Google Shape;158;p18"/>
              <p:cNvGrpSpPr/>
              <p:nvPr/>
            </p:nvGrpSpPr>
            <p:grpSpPr>
              <a:xfrm>
                <a:off x="936" y="1176"/>
                <a:ext cx="3672" cy="1092"/>
                <a:chOff x="900" y="1332"/>
                <a:chExt cx="3672" cy="1092"/>
              </a:xfrm>
            </p:grpSpPr>
            <p:grpSp>
              <p:nvGrpSpPr>
                <p:cNvPr id="159" name="Google Shape;159;p18"/>
                <p:cNvGrpSpPr/>
                <p:nvPr/>
              </p:nvGrpSpPr>
              <p:grpSpPr>
                <a:xfrm>
                  <a:off x="900" y="1368"/>
                  <a:ext cx="744" cy="1056"/>
                  <a:chOff x="876" y="1368"/>
                  <a:chExt cx="744" cy="1056"/>
                </a:xfrm>
              </p:grpSpPr>
              <p:cxnSp>
                <p:nvCxnSpPr>
                  <p:cNvPr id="160" name="Google Shape;160;p18"/>
                  <p:cNvCxnSpPr/>
                  <p:nvPr/>
                </p:nvCxnSpPr>
                <p:spPr>
                  <a:xfrm>
                    <a:off x="876" y="1368"/>
                    <a:ext cx="0" cy="1032"/>
                  </a:xfrm>
                  <a:prstGeom prst="straightConnector1">
                    <a:avLst/>
                  </a:prstGeom>
                  <a:noFill/>
                  <a:ln w="9525" cap="flat" cmpd="sng">
                    <a:solidFill>
                      <a:srgbClr val="800000"/>
                    </a:solidFill>
                    <a:prstDash val="dot"/>
                    <a:round/>
                    <a:headEnd type="none" w="med" len="med"/>
                    <a:tailEnd type="none" w="med" len="med"/>
                  </a:ln>
                </p:spPr>
              </p:cxnSp>
              <p:cxnSp>
                <p:nvCxnSpPr>
                  <p:cNvPr id="161" name="Google Shape;161;p18"/>
                  <p:cNvCxnSpPr/>
                  <p:nvPr/>
                </p:nvCxnSpPr>
                <p:spPr>
                  <a:xfrm>
                    <a:off x="1620" y="1392"/>
                    <a:ext cx="0" cy="1032"/>
                  </a:xfrm>
                  <a:prstGeom prst="straightConnector1">
                    <a:avLst/>
                  </a:prstGeom>
                  <a:noFill/>
                  <a:ln w="9525" cap="flat" cmpd="sng">
                    <a:solidFill>
                      <a:srgbClr val="800000"/>
                    </a:solidFill>
                    <a:prstDash val="dot"/>
                    <a:round/>
                    <a:headEnd type="none" w="med" len="med"/>
                    <a:tailEnd type="none" w="med" len="med"/>
                  </a:ln>
                </p:spPr>
              </p:cxnSp>
            </p:grpSp>
            <p:grpSp>
              <p:nvGrpSpPr>
                <p:cNvPr id="162" name="Google Shape;162;p18"/>
                <p:cNvGrpSpPr/>
                <p:nvPr/>
              </p:nvGrpSpPr>
              <p:grpSpPr>
                <a:xfrm>
                  <a:off x="1868" y="1344"/>
                  <a:ext cx="732" cy="1056"/>
                  <a:chOff x="1848" y="1344"/>
                  <a:chExt cx="732" cy="1056"/>
                </a:xfrm>
              </p:grpSpPr>
              <p:cxnSp>
                <p:nvCxnSpPr>
                  <p:cNvPr id="163" name="Google Shape;163;p18"/>
                  <p:cNvCxnSpPr/>
                  <p:nvPr/>
                </p:nvCxnSpPr>
                <p:spPr>
                  <a:xfrm>
                    <a:off x="1848" y="1368"/>
                    <a:ext cx="0" cy="1032"/>
                  </a:xfrm>
                  <a:prstGeom prst="straightConnector1">
                    <a:avLst/>
                  </a:prstGeom>
                  <a:noFill/>
                  <a:ln w="9525" cap="flat" cmpd="sng">
                    <a:solidFill>
                      <a:srgbClr val="800000"/>
                    </a:solidFill>
                    <a:prstDash val="dot"/>
                    <a:round/>
                    <a:headEnd type="none" w="med" len="med"/>
                    <a:tailEnd type="none" w="med" len="med"/>
                  </a:ln>
                </p:spPr>
              </p:cxnSp>
              <p:cxnSp>
                <p:nvCxnSpPr>
                  <p:cNvPr id="164" name="Google Shape;164;p18"/>
                  <p:cNvCxnSpPr/>
                  <p:nvPr/>
                </p:nvCxnSpPr>
                <p:spPr>
                  <a:xfrm>
                    <a:off x="2580" y="1344"/>
                    <a:ext cx="0" cy="1032"/>
                  </a:xfrm>
                  <a:prstGeom prst="straightConnector1">
                    <a:avLst/>
                  </a:prstGeom>
                  <a:noFill/>
                  <a:ln w="9525" cap="flat" cmpd="sng">
                    <a:solidFill>
                      <a:srgbClr val="800000"/>
                    </a:solidFill>
                    <a:prstDash val="dot"/>
                    <a:round/>
                    <a:headEnd type="none" w="med" len="med"/>
                    <a:tailEnd type="none" w="med" len="med"/>
                  </a:ln>
                </p:spPr>
              </p:cxnSp>
            </p:grpSp>
            <p:grpSp>
              <p:nvGrpSpPr>
                <p:cNvPr id="165" name="Google Shape;165;p18"/>
                <p:cNvGrpSpPr/>
                <p:nvPr/>
              </p:nvGrpSpPr>
              <p:grpSpPr>
                <a:xfrm>
                  <a:off x="2824" y="1332"/>
                  <a:ext cx="768" cy="1068"/>
                  <a:chOff x="2796" y="1332"/>
                  <a:chExt cx="768" cy="1068"/>
                </a:xfrm>
              </p:grpSpPr>
              <p:cxnSp>
                <p:nvCxnSpPr>
                  <p:cNvPr id="166" name="Google Shape;166;p18"/>
                  <p:cNvCxnSpPr/>
                  <p:nvPr/>
                </p:nvCxnSpPr>
                <p:spPr>
                  <a:xfrm>
                    <a:off x="2796" y="1368"/>
                    <a:ext cx="0" cy="1032"/>
                  </a:xfrm>
                  <a:prstGeom prst="straightConnector1">
                    <a:avLst/>
                  </a:prstGeom>
                  <a:noFill/>
                  <a:ln w="9525" cap="flat" cmpd="sng">
                    <a:solidFill>
                      <a:srgbClr val="800000"/>
                    </a:solidFill>
                    <a:prstDash val="dot"/>
                    <a:round/>
                    <a:headEnd type="none" w="med" len="med"/>
                    <a:tailEnd type="none" w="med" len="med"/>
                  </a:ln>
                </p:spPr>
              </p:cxnSp>
              <p:cxnSp>
                <p:nvCxnSpPr>
                  <p:cNvPr id="167" name="Google Shape;167;p18"/>
                  <p:cNvCxnSpPr/>
                  <p:nvPr/>
                </p:nvCxnSpPr>
                <p:spPr>
                  <a:xfrm>
                    <a:off x="3564" y="1332"/>
                    <a:ext cx="0" cy="1032"/>
                  </a:xfrm>
                  <a:prstGeom prst="straightConnector1">
                    <a:avLst/>
                  </a:prstGeom>
                  <a:noFill/>
                  <a:ln w="9525" cap="flat" cmpd="sng">
                    <a:solidFill>
                      <a:srgbClr val="800000"/>
                    </a:solidFill>
                    <a:prstDash val="dot"/>
                    <a:round/>
                    <a:headEnd type="none" w="med" len="med"/>
                    <a:tailEnd type="none" w="med" len="med"/>
                  </a:ln>
                </p:spPr>
              </p:cxnSp>
            </p:grpSp>
            <p:grpSp>
              <p:nvGrpSpPr>
                <p:cNvPr id="168" name="Google Shape;168;p18"/>
                <p:cNvGrpSpPr/>
                <p:nvPr/>
              </p:nvGrpSpPr>
              <p:grpSpPr>
                <a:xfrm>
                  <a:off x="3816" y="1356"/>
                  <a:ext cx="756" cy="1032"/>
                  <a:chOff x="3792" y="1356"/>
                  <a:chExt cx="756" cy="1032"/>
                </a:xfrm>
              </p:grpSpPr>
              <p:cxnSp>
                <p:nvCxnSpPr>
                  <p:cNvPr id="169" name="Google Shape;169;p18"/>
                  <p:cNvCxnSpPr/>
                  <p:nvPr/>
                </p:nvCxnSpPr>
                <p:spPr>
                  <a:xfrm>
                    <a:off x="3792" y="1356"/>
                    <a:ext cx="0" cy="1032"/>
                  </a:xfrm>
                  <a:prstGeom prst="straightConnector1">
                    <a:avLst/>
                  </a:prstGeom>
                  <a:noFill/>
                  <a:ln w="9525" cap="flat" cmpd="sng">
                    <a:solidFill>
                      <a:srgbClr val="800000"/>
                    </a:solidFill>
                    <a:prstDash val="dot"/>
                    <a:round/>
                    <a:headEnd type="none" w="med" len="med"/>
                    <a:tailEnd type="none" w="med" len="med"/>
                  </a:ln>
                </p:spPr>
              </p:cxnSp>
              <p:cxnSp>
                <p:nvCxnSpPr>
                  <p:cNvPr id="170" name="Google Shape;170;p18"/>
                  <p:cNvCxnSpPr/>
                  <p:nvPr/>
                </p:nvCxnSpPr>
                <p:spPr>
                  <a:xfrm>
                    <a:off x="4548" y="1356"/>
                    <a:ext cx="0" cy="1032"/>
                  </a:xfrm>
                  <a:prstGeom prst="straightConnector1">
                    <a:avLst/>
                  </a:prstGeom>
                  <a:noFill/>
                  <a:ln w="9525" cap="flat" cmpd="sng">
                    <a:solidFill>
                      <a:srgbClr val="800000"/>
                    </a:solidFill>
                    <a:prstDash val="dot"/>
                    <a:round/>
                    <a:headEnd type="none" w="med" len="med"/>
                    <a:tailEnd type="none" w="med" len="med"/>
                  </a:ln>
                </p:spPr>
              </p:cxnSp>
            </p:grpSp>
          </p:grpSp>
          <p:sp>
            <p:nvSpPr>
              <p:cNvPr id="171" name="Google Shape;171;p18"/>
              <p:cNvSpPr/>
              <p:nvPr/>
            </p:nvSpPr>
            <p:spPr>
              <a:xfrm>
                <a:off x="576" y="3528"/>
                <a:ext cx="4980" cy="264"/>
              </a:xfrm>
              <a:prstGeom prst="rect">
                <a:avLst/>
              </a:prstGeom>
              <a:noFill/>
              <a:ln>
                <a:noFill/>
              </a:ln>
            </p:spPr>
            <p:txBody>
              <a:bodyPr spcFirstLastPara="1" wrap="square" lIns="91425" tIns="45700" rIns="91425" bIns="45700" anchor="t" anchorCtr="0">
                <a:noAutofit/>
              </a:bodyPr>
              <a:lstStyle/>
              <a:p>
                <a:pPr marL="95250" marR="0" lvl="0" indent="-95250" algn="just" rtl="0">
                  <a:spcBef>
                    <a:spcPts val="0"/>
                  </a:spcBef>
                  <a:spcAft>
                    <a:spcPts val="0"/>
                  </a:spcAft>
                  <a:buClr>
                    <a:schemeClr val="dk1"/>
                  </a:buClr>
                  <a:buSzPts val="1600"/>
                  <a:buFont typeface="Arial"/>
                  <a:buNone/>
                </a:pPr>
                <a:endParaRPr sz="1600">
                  <a:solidFill>
                    <a:schemeClr val="dk1"/>
                  </a:solidFill>
                  <a:latin typeface="Arial"/>
                  <a:ea typeface="Arial"/>
                  <a:cs typeface="Arial"/>
                  <a:sym typeface="Arial"/>
                </a:endParaRPr>
              </a:p>
            </p:txBody>
          </p:sp>
        </p:grpSp>
        <p:grpSp>
          <p:nvGrpSpPr>
            <p:cNvPr id="172" name="Google Shape;172;p18"/>
            <p:cNvGrpSpPr/>
            <p:nvPr/>
          </p:nvGrpSpPr>
          <p:grpSpPr>
            <a:xfrm>
              <a:off x="1284" y="1992"/>
              <a:ext cx="3012" cy="605"/>
              <a:chOff x="1248" y="2148"/>
              <a:chExt cx="3012" cy="605"/>
            </a:xfrm>
          </p:grpSpPr>
          <p:cxnSp>
            <p:nvCxnSpPr>
              <p:cNvPr id="173" name="Google Shape;173;p18"/>
              <p:cNvCxnSpPr/>
              <p:nvPr/>
            </p:nvCxnSpPr>
            <p:spPr>
              <a:xfrm rot="10800000">
                <a:off x="1248" y="2148"/>
                <a:ext cx="0" cy="276"/>
              </a:xfrm>
              <a:prstGeom prst="straightConnector1">
                <a:avLst/>
              </a:prstGeom>
              <a:noFill/>
              <a:ln w="9525" cap="flat" cmpd="sng">
                <a:solidFill>
                  <a:srgbClr val="800000"/>
                </a:solidFill>
                <a:prstDash val="solid"/>
                <a:round/>
                <a:headEnd type="none" w="med" len="med"/>
                <a:tailEnd type="triangle" w="med" len="med"/>
              </a:ln>
            </p:spPr>
          </p:cxnSp>
          <p:cxnSp>
            <p:nvCxnSpPr>
              <p:cNvPr id="174" name="Google Shape;174;p18"/>
              <p:cNvCxnSpPr/>
              <p:nvPr/>
            </p:nvCxnSpPr>
            <p:spPr>
              <a:xfrm rot="10800000">
                <a:off x="2252" y="2148"/>
                <a:ext cx="0" cy="276"/>
              </a:xfrm>
              <a:prstGeom prst="straightConnector1">
                <a:avLst/>
              </a:prstGeom>
              <a:noFill/>
              <a:ln w="9525" cap="flat" cmpd="sng">
                <a:solidFill>
                  <a:srgbClr val="800000"/>
                </a:solidFill>
                <a:prstDash val="solid"/>
                <a:round/>
                <a:headEnd type="none" w="med" len="med"/>
                <a:tailEnd type="triangle" w="med" len="med"/>
              </a:ln>
            </p:spPr>
          </p:cxnSp>
          <p:cxnSp>
            <p:nvCxnSpPr>
              <p:cNvPr id="175" name="Google Shape;175;p18"/>
              <p:cNvCxnSpPr/>
              <p:nvPr/>
            </p:nvCxnSpPr>
            <p:spPr>
              <a:xfrm rot="10800000">
                <a:off x="3256" y="2148"/>
                <a:ext cx="0" cy="276"/>
              </a:xfrm>
              <a:prstGeom prst="straightConnector1">
                <a:avLst/>
              </a:prstGeom>
              <a:noFill/>
              <a:ln w="9525" cap="flat" cmpd="sng">
                <a:solidFill>
                  <a:srgbClr val="800000"/>
                </a:solidFill>
                <a:prstDash val="solid"/>
                <a:round/>
                <a:headEnd type="none" w="med" len="med"/>
                <a:tailEnd type="triangle" w="med" len="med"/>
              </a:ln>
            </p:spPr>
          </p:cxnSp>
          <p:cxnSp>
            <p:nvCxnSpPr>
              <p:cNvPr id="176" name="Google Shape;176;p18"/>
              <p:cNvCxnSpPr/>
              <p:nvPr/>
            </p:nvCxnSpPr>
            <p:spPr>
              <a:xfrm rot="10800000">
                <a:off x="4260" y="2148"/>
                <a:ext cx="0" cy="276"/>
              </a:xfrm>
              <a:prstGeom prst="straightConnector1">
                <a:avLst/>
              </a:prstGeom>
              <a:noFill/>
              <a:ln w="9525" cap="flat" cmpd="sng">
                <a:solidFill>
                  <a:srgbClr val="800000"/>
                </a:solidFill>
                <a:prstDash val="solid"/>
                <a:round/>
                <a:headEnd type="none" w="med" len="med"/>
                <a:tailEnd type="triangle" w="med" len="med"/>
              </a:ln>
            </p:spPr>
          </p:cxnSp>
          <p:sp>
            <p:nvSpPr>
              <p:cNvPr id="177" name="Google Shape;177;p18"/>
              <p:cNvSpPr txBox="1"/>
              <p:nvPr/>
            </p:nvSpPr>
            <p:spPr>
              <a:xfrm>
                <a:off x="2438" y="2435"/>
                <a:ext cx="1076" cy="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800000"/>
                  </a:buClr>
                  <a:buSzPts val="1400"/>
                  <a:buFont typeface="Arial"/>
                  <a:buNone/>
                </a:pPr>
                <a:r>
                  <a:rPr lang="es-ES" sz="1400" b="1" dirty="0">
                    <a:solidFill>
                      <a:srgbClr val="800000"/>
                    </a:solidFill>
                    <a:latin typeface="Arial"/>
                    <a:ea typeface="Arial"/>
                    <a:cs typeface="Arial"/>
                    <a:sym typeface="Arial"/>
                  </a:rPr>
                  <a:t>RECURSOS</a:t>
                </a:r>
                <a:endParaRPr dirty="0"/>
              </a:p>
            </p:txBody>
          </p:sp>
        </p:grpSp>
        <p:grpSp>
          <p:nvGrpSpPr>
            <p:cNvPr id="178" name="Google Shape;178;p18"/>
            <p:cNvGrpSpPr/>
            <p:nvPr/>
          </p:nvGrpSpPr>
          <p:grpSpPr>
            <a:xfrm>
              <a:off x="1284" y="923"/>
              <a:ext cx="3012" cy="505"/>
              <a:chOff x="1248" y="1079"/>
              <a:chExt cx="3012" cy="505"/>
            </a:xfrm>
          </p:grpSpPr>
          <p:cxnSp>
            <p:nvCxnSpPr>
              <p:cNvPr id="179" name="Google Shape;179;p18"/>
              <p:cNvCxnSpPr/>
              <p:nvPr/>
            </p:nvCxnSpPr>
            <p:spPr>
              <a:xfrm rot="10800000">
                <a:off x="1248" y="1308"/>
                <a:ext cx="0" cy="276"/>
              </a:xfrm>
              <a:prstGeom prst="straightConnector1">
                <a:avLst/>
              </a:prstGeom>
              <a:noFill/>
              <a:ln w="9525" cap="flat" cmpd="sng">
                <a:solidFill>
                  <a:srgbClr val="800000"/>
                </a:solidFill>
                <a:prstDash val="solid"/>
                <a:round/>
                <a:headEnd type="none" w="med" len="med"/>
                <a:tailEnd type="triangle" w="med" len="med"/>
              </a:ln>
            </p:spPr>
          </p:cxnSp>
          <p:cxnSp>
            <p:nvCxnSpPr>
              <p:cNvPr id="180" name="Google Shape;180;p18"/>
              <p:cNvCxnSpPr/>
              <p:nvPr/>
            </p:nvCxnSpPr>
            <p:spPr>
              <a:xfrm rot="10800000">
                <a:off x="2252" y="1308"/>
                <a:ext cx="0" cy="276"/>
              </a:xfrm>
              <a:prstGeom prst="straightConnector1">
                <a:avLst/>
              </a:prstGeom>
              <a:noFill/>
              <a:ln w="9525" cap="flat" cmpd="sng">
                <a:solidFill>
                  <a:srgbClr val="800000"/>
                </a:solidFill>
                <a:prstDash val="solid"/>
                <a:round/>
                <a:headEnd type="none" w="med" len="med"/>
                <a:tailEnd type="triangle" w="med" len="med"/>
              </a:ln>
            </p:spPr>
          </p:cxnSp>
          <p:cxnSp>
            <p:nvCxnSpPr>
              <p:cNvPr id="181" name="Google Shape;181;p18"/>
              <p:cNvCxnSpPr/>
              <p:nvPr/>
            </p:nvCxnSpPr>
            <p:spPr>
              <a:xfrm rot="10800000">
                <a:off x="3256" y="1308"/>
                <a:ext cx="0" cy="276"/>
              </a:xfrm>
              <a:prstGeom prst="straightConnector1">
                <a:avLst/>
              </a:prstGeom>
              <a:noFill/>
              <a:ln w="9525" cap="flat" cmpd="sng">
                <a:solidFill>
                  <a:srgbClr val="800000"/>
                </a:solidFill>
                <a:prstDash val="solid"/>
                <a:round/>
                <a:headEnd type="none" w="med" len="med"/>
                <a:tailEnd type="triangle" w="med" len="med"/>
              </a:ln>
            </p:spPr>
          </p:cxnSp>
          <p:cxnSp>
            <p:nvCxnSpPr>
              <p:cNvPr id="182" name="Google Shape;182;p18"/>
              <p:cNvCxnSpPr/>
              <p:nvPr/>
            </p:nvCxnSpPr>
            <p:spPr>
              <a:xfrm rot="10800000">
                <a:off x="4260" y="1308"/>
                <a:ext cx="0" cy="276"/>
              </a:xfrm>
              <a:prstGeom prst="straightConnector1">
                <a:avLst/>
              </a:prstGeom>
              <a:noFill/>
              <a:ln w="9525" cap="flat" cmpd="sng">
                <a:solidFill>
                  <a:srgbClr val="800000"/>
                </a:solidFill>
                <a:prstDash val="solid"/>
                <a:round/>
                <a:headEnd type="none" w="med" len="med"/>
                <a:tailEnd type="triangle" w="med" len="med"/>
              </a:ln>
            </p:spPr>
          </p:cxnSp>
          <p:sp>
            <p:nvSpPr>
              <p:cNvPr id="183" name="Google Shape;183;p18"/>
              <p:cNvSpPr txBox="1"/>
              <p:nvPr/>
            </p:nvSpPr>
            <p:spPr>
              <a:xfrm>
                <a:off x="2356" y="1079"/>
                <a:ext cx="1127" cy="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800000"/>
                  </a:buClr>
                  <a:buSzPts val="1400"/>
                  <a:buFont typeface="Arial"/>
                  <a:buNone/>
                </a:pPr>
                <a:r>
                  <a:rPr lang="es-ES" sz="1400" b="1" dirty="0">
                    <a:solidFill>
                      <a:srgbClr val="800000"/>
                    </a:solidFill>
                    <a:latin typeface="Arial"/>
                    <a:ea typeface="Arial"/>
                    <a:cs typeface="Arial"/>
                    <a:sym typeface="Arial"/>
                  </a:rPr>
                  <a:t>PRODUCTOS</a:t>
                </a:r>
                <a:endParaRPr dirty="0"/>
              </a:p>
            </p:txBody>
          </p:sp>
        </p:grpSp>
      </p:grpSp>
      <p:sp>
        <p:nvSpPr>
          <p:cNvPr id="2" name="CuadroTexto 1">
            <a:extLst>
              <a:ext uri="{FF2B5EF4-FFF2-40B4-BE49-F238E27FC236}">
                <a16:creationId xmlns:a16="http://schemas.microsoft.com/office/drawing/2014/main" id="{A67AA503-8428-6DE7-7707-8F52CEC3C22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9"/>
          <p:cNvSpPr txBox="1">
            <a:spLocks noGrp="1"/>
          </p:cNvSpPr>
          <p:nvPr>
            <p:ph type="title" idx="4294967295"/>
          </p:nvPr>
        </p:nvSpPr>
        <p:spPr>
          <a:xfrm>
            <a:off x="1438183" y="743042"/>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Macroprocesos y procesos</a:t>
            </a:r>
            <a:endParaRPr sz="4000">
              <a:solidFill>
                <a:schemeClr val="tx1"/>
              </a:solidFill>
              <a:latin typeface="Calibri"/>
              <a:ea typeface="Calibri"/>
              <a:cs typeface="Calibri"/>
              <a:sym typeface="Calibri"/>
            </a:endParaRPr>
          </a:p>
        </p:txBody>
      </p:sp>
      <p:pic>
        <p:nvPicPr>
          <p:cNvPr id="190" name="Google Shape;190;p19"/>
          <p:cNvPicPr preferRelativeResize="0"/>
          <p:nvPr/>
        </p:nvPicPr>
        <p:blipFill rotWithShape="1">
          <a:blip r:embed="rId3">
            <a:alphaModFix/>
          </a:blip>
          <a:srcRect/>
          <a:stretch/>
        </p:blipFill>
        <p:spPr>
          <a:xfrm>
            <a:off x="3603317" y="1448923"/>
            <a:ext cx="7263678" cy="4566206"/>
          </a:xfrm>
          <a:prstGeom prst="rect">
            <a:avLst/>
          </a:prstGeom>
          <a:noFill/>
          <a:ln>
            <a:noFill/>
          </a:ln>
        </p:spPr>
      </p:pic>
      <p:sp>
        <p:nvSpPr>
          <p:cNvPr id="2" name="CuadroTexto 1">
            <a:extLst>
              <a:ext uri="{FF2B5EF4-FFF2-40B4-BE49-F238E27FC236}">
                <a16:creationId xmlns:a16="http://schemas.microsoft.com/office/drawing/2014/main" id="{54583DC0-966D-50DD-E8F8-299C3DC7378A}"/>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0"/>
          <p:cNvSpPr txBox="1">
            <a:spLocks noGrp="1"/>
          </p:cNvSpPr>
          <p:nvPr>
            <p:ph type="title" idx="4294967295"/>
          </p:nvPr>
        </p:nvSpPr>
        <p:spPr>
          <a:xfrm>
            <a:off x="1731145" y="883375"/>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Macroprocesos y procesos</a:t>
            </a:r>
            <a:endParaRPr sz="4000" dirty="0">
              <a:solidFill>
                <a:schemeClr val="tx1"/>
              </a:solidFill>
              <a:latin typeface="Calibri"/>
              <a:ea typeface="Calibri"/>
              <a:cs typeface="Calibri"/>
              <a:sym typeface="Calibri"/>
            </a:endParaRPr>
          </a:p>
        </p:txBody>
      </p:sp>
      <p:pic>
        <p:nvPicPr>
          <p:cNvPr id="197" name="Google Shape;197;p20"/>
          <p:cNvPicPr preferRelativeResize="0"/>
          <p:nvPr/>
        </p:nvPicPr>
        <p:blipFill rotWithShape="1">
          <a:blip r:embed="rId3">
            <a:alphaModFix/>
          </a:blip>
          <a:srcRect/>
          <a:stretch/>
        </p:blipFill>
        <p:spPr>
          <a:xfrm>
            <a:off x="3754817" y="1715720"/>
            <a:ext cx="7608617" cy="4347668"/>
          </a:xfrm>
          <a:prstGeom prst="rect">
            <a:avLst/>
          </a:prstGeom>
          <a:noFill/>
          <a:ln>
            <a:noFill/>
          </a:ln>
        </p:spPr>
      </p:pic>
      <p:sp>
        <p:nvSpPr>
          <p:cNvPr id="2" name="CuadroTexto 1">
            <a:extLst>
              <a:ext uri="{FF2B5EF4-FFF2-40B4-BE49-F238E27FC236}">
                <a16:creationId xmlns:a16="http://schemas.microsoft.com/office/drawing/2014/main" id="{C9AD1206-CFDE-7153-451A-F933A54E6E4A}"/>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6</a:t>
            </a: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1919</Words>
  <Application>Microsoft Office PowerPoint</Application>
  <PresentationFormat>Panorámica</PresentationFormat>
  <Paragraphs>295</Paragraphs>
  <Slides>49</Slides>
  <Notes>41</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49</vt:i4>
      </vt:variant>
    </vt:vector>
  </HeadingPairs>
  <TitlesOfParts>
    <vt:vector size="60" baseType="lpstr">
      <vt:lpstr>Aptos</vt:lpstr>
      <vt:lpstr>Arial</vt:lpstr>
      <vt:lpstr>Calibri</vt:lpstr>
      <vt:lpstr>Garamond</vt:lpstr>
      <vt:lpstr>Lucida Sans</vt:lpstr>
      <vt:lpstr>Noto Sans Symbols</vt:lpstr>
      <vt:lpstr>Quattrocento Sans</vt:lpstr>
      <vt:lpstr>Roboto</vt:lpstr>
      <vt:lpstr>Tahoma</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Macroprocesos y procesos</vt:lpstr>
      <vt:lpstr>Macroprocesos y procesos</vt:lpstr>
      <vt:lpstr>Macroprocesos y procesos</vt:lpstr>
      <vt:lpstr>Macroprocesos y procesos</vt:lpstr>
      <vt:lpstr>Modelos de proceso del negocio</vt:lpstr>
      <vt:lpstr>Modelos de proceso del negocio</vt:lpstr>
      <vt:lpstr>Modelos de proceso del negocio</vt:lpstr>
      <vt:lpstr>Modelos de proceso del negocio</vt:lpstr>
      <vt:lpstr>Presentación de PowerPoint</vt:lpstr>
      <vt:lpstr>Modelos de proceso del negocio</vt:lpstr>
      <vt:lpstr>Modelos de proceso del negocio</vt:lpstr>
      <vt:lpstr>Modelos de proceso del negocio</vt:lpstr>
      <vt:lpstr>Modelos de proceso del negocio</vt:lpstr>
      <vt:lpstr>Modelos de proceso del negocio</vt:lpstr>
      <vt:lpstr>Modelos de proceso del negocio</vt:lpstr>
      <vt:lpstr>Presentación de PowerPoint</vt:lpstr>
      <vt:lpstr>Modelos AS-IS y TO-BE</vt:lpstr>
      <vt:lpstr>Modelos AS-IS y TO-BE</vt:lpstr>
      <vt:lpstr>Modelos AS-IS y TO-BE</vt:lpstr>
      <vt:lpstr>Modelos AS-IS y TO-BE</vt:lpstr>
      <vt:lpstr>Modelos AS-IS y TO-BE</vt:lpstr>
      <vt:lpstr>Aplicación con BPMN</vt:lpstr>
      <vt:lpstr>Aplicación con BPMN</vt:lpstr>
      <vt:lpstr>Aplicación con BPMN</vt:lpstr>
      <vt:lpstr>Aplicación con BPMN</vt:lpstr>
      <vt:lpstr>Aplicación con BPMN</vt:lpstr>
      <vt:lpstr>Aplicación con BPMN</vt:lpstr>
      <vt:lpstr>Aplicación con BPMN</vt:lpstr>
      <vt:lpstr>Presentación de PowerPoint</vt:lpstr>
      <vt:lpstr>Presentación de PowerPoint</vt:lpstr>
      <vt:lpstr>Rediseño e innovación de procesos</vt:lpstr>
      <vt:lpstr>Rediseño e innovación de procesos</vt:lpstr>
      <vt:lpstr>Rediseño e innovación de procesos</vt:lpstr>
      <vt:lpstr>Rediseño e innovación de procesos</vt:lpstr>
      <vt:lpstr>Rediseño e innovación de procesos</vt:lpstr>
      <vt:lpstr>Rediseño e innovación de procesos</vt:lpstr>
      <vt:lpstr>Rediseño e innovación de procesos</vt:lpstr>
      <vt:lpstr>Rediseño e innovación de procesos</vt:lpstr>
      <vt:lpstr>Rediseño e innovación de procesos</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New</dc:creator>
  <cp:lastModifiedBy>ASUS</cp:lastModifiedBy>
  <cp:revision>31</cp:revision>
  <dcterms:created xsi:type="dcterms:W3CDTF">2024-02-15T21:58:49Z</dcterms:created>
  <dcterms:modified xsi:type="dcterms:W3CDTF">2024-03-18T00:29:16Z</dcterms:modified>
</cp:coreProperties>
</file>